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9945688" cy="6858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893"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633588" y="0"/>
            <a:ext cx="4309798" cy="342900"/>
          </a:xfrm>
          <a:prstGeom prst="rect">
            <a:avLst/>
          </a:prstGeom>
        </p:spPr>
        <p:txBody>
          <a:bodyPr vert="horz" lIns="91440" tIns="45720" rIns="91440" bIns="45720" rtlCol="0"/>
          <a:lstStyle>
            <a:lvl1pPr algn="r">
              <a:defRPr sz="1200"/>
            </a:lvl1pPr>
          </a:lstStyle>
          <a:p>
            <a:fld id="{6ADAF882-3615-CC40-AABB-F107669C1F0B}" type="datetimeFigureOut">
              <a:rPr lang="it-IT" smtClean="0"/>
              <a:pPr/>
              <a:t>22/10/2020</a:t>
            </a:fld>
            <a:endParaRPr lang="it-IT"/>
          </a:p>
        </p:txBody>
      </p:sp>
      <p:sp>
        <p:nvSpPr>
          <p:cNvPr id="4" name="Footer Placeholder 3"/>
          <p:cNvSpPr>
            <a:spLocks noGrp="1"/>
          </p:cNvSpPr>
          <p:nvPr>
            <p:ph type="ftr" sz="quarter" idx="2"/>
          </p:nvPr>
        </p:nvSpPr>
        <p:spPr>
          <a:xfrm>
            <a:off x="0" y="6513910"/>
            <a:ext cx="4309798" cy="3429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633588" y="6513910"/>
            <a:ext cx="4309798" cy="342900"/>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633588" y="0"/>
            <a:ext cx="4309798" cy="342900"/>
          </a:xfrm>
          <a:prstGeom prst="rect">
            <a:avLst/>
          </a:prstGeom>
        </p:spPr>
        <p:txBody>
          <a:bodyPr vert="horz" lIns="91440" tIns="45720" rIns="91440" bIns="45720" rtlCol="0"/>
          <a:lstStyle>
            <a:lvl1pPr algn="r">
              <a:defRPr sz="1200"/>
            </a:lvl1pPr>
          </a:lstStyle>
          <a:p>
            <a:fld id="{B9D88A5F-DB3E-214A-9E95-2A8E24980C5C}" type="datetimeFigureOut">
              <a:rPr lang="it-IT" smtClean="0"/>
              <a:pPr/>
              <a:t>22/10/2020</a:t>
            </a:fld>
            <a:endParaRPr lang="it-IT"/>
          </a:p>
        </p:txBody>
      </p:sp>
      <p:sp>
        <p:nvSpPr>
          <p:cNvPr id="4" name="Slide Image Placeholder 3"/>
          <p:cNvSpPr>
            <a:spLocks noGrp="1" noRot="1" noChangeAspect="1"/>
          </p:cNvSpPr>
          <p:nvPr>
            <p:ph type="sldImg" idx="2"/>
          </p:nvPr>
        </p:nvSpPr>
        <p:spPr>
          <a:xfrm>
            <a:off x="3257550" y="514350"/>
            <a:ext cx="3430588" cy="257175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94569" y="3257550"/>
            <a:ext cx="7956550" cy="3086100"/>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6513910"/>
            <a:ext cx="4309798" cy="3429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633588" y="6513910"/>
            <a:ext cx="4309798" cy="342900"/>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subtitle</a:t>
            </a:r>
            <a:r>
              <a:rPr lang="it-IT" dirty="0" smtClean="0"/>
              <a:t> style</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7685F846-3D9C-4C1C-8BAE-8ACF735A4B8E}" type="datetime1">
              <a:rPr lang="it-IT" smtClean="0"/>
              <a:t>22/10/2020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Verso l'economia classica matura</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06E7D1B5-FD18-4817-9482-18640A2C5585}" type="datetime1">
              <a:rPr lang="it-IT" smtClean="0"/>
              <a:t>22/10/2020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Verso l'economia classica matura</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36D957F-DAD3-4211-AD22-C0DA81F126FF}" type="datetime1">
              <a:rPr lang="it-IT" smtClean="0"/>
              <a:t>22/10/2020</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Verso l'economia classica matura</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it-IT"/>
          </a:p>
        </p:txBody>
      </p:sp>
      <p:sp>
        <p:nvSpPr>
          <p:cNvPr id="3" name="Content Placeholder 2"/>
          <p:cNvSpPr>
            <a:spLocks noGrp="1"/>
          </p:cNvSpPr>
          <p:nvPr>
            <p:ph idx="1"/>
          </p:nvPr>
        </p:nvSpPr>
        <p:spPr/>
        <p:txBody>
          <a:body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FC359D5B-15A1-49E9-BE22-5AF4E360250C}" type="datetime1">
              <a:rPr lang="it-IT" smtClean="0"/>
              <a:t>22/10/2020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Verso l'economia classica matura</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1C7F9F11-F3AD-4269-9BCB-E51B8BF7E54A}" type="datetime1">
              <a:rPr lang="it-IT" smtClean="0"/>
              <a:t>22/10/2020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Verso l'economia classica matura</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4B964C3C-50C4-48EC-9700-011022E4A3A9}" type="datetime1">
              <a:rPr lang="it-IT" smtClean="0"/>
              <a:t>22/10/2020</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Verso l'economia classica matura</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E7318556-41CA-4884-BAF4-ADCCE5C58279}" type="datetime1">
              <a:rPr lang="it-IT" smtClean="0"/>
              <a:t>22/10/2020</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Verso l'economia classica matura</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17D6ECA6-24E3-4275-8F05-56AD591089CE}" type="datetime1">
              <a:rPr lang="it-IT" smtClean="0"/>
              <a:t>22/10/2020</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Verso l'economia classica matura</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200AFE78-942E-49EA-88D8-814AD3AB6D89}" type="datetime1">
              <a:rPr lang="it-IT" smtClean="0"/>
              <a:t>22/10/2020</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Verso l'economia classica matura</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83E4A0D-FD1A-4A5F-A978-309A463787C2}" type="datetime1">
              <a:rPr lang="it-IT" smtClean="0"/>
              <a:t>22/10/2020</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Verso l'economia classica matura</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130B1C52-798D-4DA3-A651-2F516FCAFE70}" type="datetime1">
              <a:rPr lang="it-IT" smtClean="0"/>
              <a:t>22/10/2020</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Verso l'economia classica matura</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0FB1CC28-B781-4ECD-AF7F-8FD976A960BB}" type="datetime1">
              <a:rPr lang="it-IT" smtClean="0"/>
              <a:t>22/10/2020</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Verso l'economia classica matura</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it-IT" dirty="0" err="1" smtClean="0"/>
              <a:t>Bentham</a:t>
            </a:r>
            <a:r>
              <a:rPr lang="it-IT" dirty="0" smtClean="0"/>
              <a:t>, </a:t>
            </a:r>
            <a:r>
              <a:rPr lang="it-IT" dirty="0" err="1" smtClean="0"/>
              <a:t>Say</a:t>
            </a:r>
            <a:r>
              <a:rPr lang="it-IT" dirty="0" smtClean="0"/>
              <a:t> e Malthus</a:t>
            </a:r>
            <a:endParaRPr lang="it-IT" dirty="0"/>
          </a:p>
        </p:txBody>
      </p:sp>
      <p:sp>
        <p:nvSpPr>
          <p:cNvPr id="8" name="Text Placeholder 7"/>
          <p:cNvSpPr>
            <a:spLocks noGrp="1"/>
          </p:cNvSpPr>
          <p:nvPr>
            <p:ph type="subTitle" idx="1"/>
          </p:nvPr>
        </p:nvSpPr>
        <p:spPr/>
        <p:txBody>
          <a:bodyPr/>
          <a:lstStyle/>
          <a:p>
            <a:r>
              <a:rPr lang="it-IT" dirty="0" smtClean="0"/>
              <a:t>Verso l’economia classica matura</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teoria della popolazione</a:t>
            </a:r>
            <a:endParaRPr lang="it-IT" dirty="0"/>
          </a:p>
        </p:txBody>
      </p:sp>
      <p:sp>
        <p:nvSpPr>
          <p:cNvPr id="3" name="Segnaposto contenuto 2"/>
          <p:cNvSpPr>
            <a:spLocks noGrp="1"/>
          </p:cNvSpPr>
          <p:nvPr>
            <p:ph idx="1"/>
          </p:nvPr>
        </p:nvSpPr>
        <p:spPr/>
        <p:txBody>
          <a:bodyPr>
            <a:normAutofit lnSpcReduction="10000"/>
          </a:bodyPr>
          <a:lstStyle/>
          <a:p>
            <a:r>
              <a:rPr lang="it-IT" dirty="0" smtClean="0"/>
              <a:t>Malthus reagisce alle tesi degli illuministi </a:t>
            </a:r>
            <a:r>
              <a:rPr lang="it-IT" dirty="0"/>
              <a:t>R</a:t>
            </a:r>
            <a:r>
              <a:rPr lang="it-IT" dirty="0" smtClean="0"/>
              <a:t>ichard Godwin e </a:t>
            </a:r>
            <a:r>
              <a:rPr lang="it-IT" altLang="it-IT" dirty="0" smtClean="0"/>
              <a:t>Jean-Antoine </a:t>
            </a:r>
            <a:r>
              <a:rPr lang="it-IT" altLang="it-IT" dirty="0" err="1"/>
              <a:t>Caritat</a:t>
            </a:r>
            <a:r>
              <a:rPr lang="it-IT" altLang="it-IT" dirty="0"/>
              <a:t> de </a:t>
            </a:r>
            <a:r>
              <a:rPr lang="it-IT" altLang="it-IT" dirty="0" err="1" smtClean="0"/>
              <a:t>Condorcet</a:t>
            </a:r>
            <a:r>
              <a:rPr lang="it-IT" altLang="it-IT" dirty="0" smtClean="0"/>
              <a:t>:</a:t>
            </a:r>
          </a:p>
          <a:p>
            <a:pPr lvl="1"/>
            <a:r>
              <a:rPr lang="it-IT" altLang="it-IT" dirty="0"/>
              <a:t>i</a:t>
            </a:r>
            <a:r>
              <a:rPr lang="it-IT" altLang="it-IT" dirty="0" smtClean="0"/>
              <a:t>l progresso umano non ha limiti</a:t>
            </a:r>
          </a:p>
          <a:p>
            <a:pPr lvl="1"/>
            <a:r>
              <a:rPr lang="it-IT" dirty="0" smtClean="0"/>
              <a:t>La miseria è causata dalle istituzioni. Le riforme possono eliminarla.</a:t>
            </a:r>
          </a:p>
          <a:p>
            <a:r>
              <a:rPr lang="it-IT" dirty="0" smtClean="0"/>
              <a:t>Malthus: il perfezionamento è limitato. La miseria dipende da una legge naturale. La legge della popolazione</a:t>
            </a:r>
            <a:endParaRPr lang="it-IT"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177969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principio della popolazione</a:t>
            </a:r>
            <a:endParaRPr lang="it-IT" dirty="0"/>
          </a:p>
        </p:txBody>
      </p:sp>
      <p:sp>
        <p:nvSpPr>
          <p:cNvPr id="3" name="Segnaposto contenuto 2"/>
          <p:cNvSpPr>
            <a:spLocks noGrp="1"/>
          </p:cNvSpPr>
          <p:nvPr>
            <p:ph idx="1"/>
          </p:nvPr>
        </p:nvSpPr>
        <p:spPr>
          <a:xfrm>
            <a:off x="457200" y="1600201"/>
            <a:ext cx="8229600" cy="2356337"/>
          </a:xfrm>
        </p:spPr>
        <p:txBody>
          <a:bodyPr>
            <a:normAutofit fontScale="85000" lnSpcReduction="10000"/>
          </a:bodyPr>
          <a:lstStyle/>
          <a:p>
            <a:r>
              <a:rPr lang="it-IT" altLang="it-IT" dirty="0" smtClean="0"/>
              <a:t>«Il </a:t>
            </a:r>
            <a:r>
              <a:rPr lang="it-IT" altLang="it-IT" dirty="0"/>
              <a:t>potere di popolazione è infinitamente maggiore del potere </a:t>
            </a:r>
            <a:r>
              <a:rPr lang="it-IT" altLang="it-IT" dirty="0" smtClean="0"/>
              <a:t>che </a:t>
            </a:r>
            <a:r>
              <a:rPr lang="it-IT" altLang="it-IT" dirty="0"/>
              <a:t>ha la terra di produrre sussistenze per l’uomo. </a:t>
            </a:r>
            <a:r>
              <a:rPr lang="it-IT" altLang="it-IT" dirty="0" smtClean="0"/>
              <a:t>La </a:t>
            </a:r>
            <a:r>
              <a:rPr lang="it-IT" altLang="it-IT" dirty="0"/>
              <a:t>popolazione, quando non è frenata, aumenta in </a:t>
            </a:r>
            <a:r>
              <a:rPr lang="it-IT" altLang="it-IT" b="1" dirty="0" smtClean="0">
                <a:solidFill>
                  <a:srgbClr val="C00000"/>
                </a:solidFill>
                <a:effectLst>
                  <a:outerShdw blurRad="38100" dist="38100" dir="2700000" algn="tl">
                    <a:srgbClr val="000000">
                      <a:alpha val="43137"/>
                    </a:srgbClr>
                  </a:outerShdw>
                </a:effectLst>
              </a:rPr>
              <a:t>progressione </a:t>
            </a:r>
            <a:r>
              <a:rPr lang="it-IT" altLang="it-IT" b="1" dirty="0">
                <a:solidFill>
                  <a:srgbClr val="C00000"/>
                </a:solidFill>
                <a:effectLst>
                  <a:outerShdw blurRad="38100" dist="38100" dir="2700000" algn="tl">
                    <a:srgbClr val="000000">
                      <a:alpha val="43137"/>
                    </a:srgbClr>
                  </a:outerShdw>
                </a:effectLst>
              </a:rPr>
              <a:t>geometrica</a:t>
            </a:r>
            <a:r>
              <a:rPr lang="it-IT" altLang="it-IT" dirty="0"/>
              <a:t>. La sussistenza aumenta soltanto </a:t>
            </a:r>
            <a:r>
              <a:rPr lang="it-IT" altLang="it-IT" dirty="0" smtClean="0"/>
              <a:t>in </a:t>
            </a:r>
            <a:r>
              <a:rPr lang="it-IT" altLang="it-IT" b="1" dirty="0">
                <a:solidFill>
                  <a:srgbClr val="C00000"/>
                </a:solidFill>
                <a:effectLst>
                  <a:outerShdw blurRad="38100" dist="38100" dir="2700000" algn="tl">
                    <a:srgbClr val="000000">
                      <a:alpha val="43137"/>
                    </a:srgbClr>
                  </a:outerShdw>
                </a:effectLst>
              </a:rPr>
              <a:t>progressione </a:t>
            </a:r>
            <a:r>
              <a:rPr lang="it-IT" altLang="it-IT" b="1" dirty="0" smtClean="0">
                <a:solidFill>
                  <a:srgbClr val="C00000"/>
                </a:solidFill>
                <a:effectLst>
                  <a:outerShdw blurRad="38100" dist="38100" dir="2700000" algn="tl">
                    <a:srgbClr val="000000">
                      <a:alpha val="43137"/>
                    </a:srgbClr>
                  </a:outerShdw>
                </a:effectLst>
              </a:rPr>
              <a:t>aritmetica</a:t>
            </a:r>
            <a:r>
              <a:rPr lang="it-IT" altLang="it-IT" dirty="0" smtClean="0"/>
              <a:t>».</a:t>
            </a:r>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11</a:t>
            </a:fld>
            <a:endParaRPr lang="it-IT" dirty="0"/>
          </a:p>
        </p:txBody>
      </p:sp>
      <p:sp>
        <p:nvSpPr>
          <p:cNvPr id="23" name="CasellaDiTesto 22"/>
          <p:cNvSpPr txBox="1"/>
          <p:nvPr/>
        </p:nvSpPr>
        <p:spPr>
          <a:xfrm>
            <a:off x="5407269" y="3956538"/>
            <a:ext cx="2936631" cy="1754326"/>
          </a:xfrm>
          <a:prstGeom prst="rect">
            <a:avLst/>
          </a:prstGeom>
          <a:noFill/>
        </p:spPr>
        <p:txBody>
          <a:bodyPr wrap="square" rtlCol="0">
            <a:spAutoFit/>
          </a:bodyPr>
          <a:lstStyle/>
          <a:p>
            <a:r>
              <a:rPr lang="it-IT" dirty="0" smtClean="0"/>
              <a:t>Anche se inizialmente gli alimenti sono abbondanti rispetto alla popolazione, il più alto tasso di crescita della popolazione alla fine rende gli alimenti insufficienti.</a:t>
            </a:r>
            <a:endParaRPr lang="it-IT" dirty="0"/>
          </a:p>
        </p:txBody>
      </p:sp>
      <p:grpSp>
        <p:nvGrpSpPr>
          <p:cNvPr id="26" name="Gruppo 25"/>
          <p:cNvGrpSpPr/>
          <p:nvPr/>
        </p:nvGrpSpPr>
        <p:grpSpPr>
          <a:xfrm>
            <a:off x="281354" y="3956538"/>
            <a:ext cx="4739054" cy="2189396"/>
            <a:chOff x="281354" y="3956538"/>
            <a:chExt cx="4739054" cy="2189396"/>
          </a:xfrm>
        </p:grpSpPr>
        <p:grpSp>
          <p:nvGrpSpPr>
            <p:cNvPr id="22" name="Gruppo 21"/>
            <p:cNvGrpSpPr/>
            <p:nvPr/>
          </p:nvGrpSpPr>
          <p:grpSpPr>
            <a:xfrm>
              <a:off x="281354" y="3956538"/>
              <a:ext cx="4739054" cy="2189396"/>
              <a:chOff x="2365131" y="3956538"/>
              <a:chExt cx="4739054" cy="2189396"/>
            </a:xfrm>
          </p:grpSpPr>
          <p:cxnSp>
            <p:nvCxnSpPr>
              <p:cNvPr id="7" name="Connettore 2 6"/>
              <p:cNvCxnSpPr/>
              <p:nvPr/>
            </p:nvCxnSpPr>
            <p:spPr>
              <a:xfrm flipV="1">
                <a:off x="3124200" y="4053254"/>
                <a:ext cx="0" cy="19606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Connettore 2 8"/>
              <p:cNvCxnSpPr/>
              <p:nvPr/>
            </p:nvCxnSpPr>
            <p:spPr>
              <a:xfrm>
                <a:off x="3124200" y="6013938"/>
                <a:ext cx="314471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Connettore diritto 10"/>
              <p:cNvCxnSpPr/>
              <p:nvPr/>
            </p:nvCxnSpPr>
            <p:spPr>
              <a:xfrm flipV="1">
                <a:off x="3225311" y="4457700"/>
                <a:ext cx="2794489" cy="923193"/>
              </a:xfrm>
              <a:prstGeom prst="line">
                <a:avLst/>
              </a:prstGeom>
            </p:spPr>
            <p:style>
              <a:lnRef idx="2">
                <a:schemeClr val="accent1"/>
              </a:lnRef>
              <a:fillRef idx="0">
                <a:schemeClr val="accent1"/>
              </a:fillRef>
              <a:effectRef idx="1">
                <a:schemeClr val="accent1"/>
              </a:effectRef>
              <a:fontRef idx="minor">
                <a:schemeClr val="tx1"/>
              </a:fontRef>
            </p:style>
          </p:cxnSp>
          <p:sp>
            <p:nvSpPr>
              <p:cNvPr id="15" name="Figura a mano libera 14"/>
              <p:cNvSpPr/>
              <p:nvPr/>
            </p:nvSpPr>
            <p:spPr>
              <a:xfrm>
                <a:off x="3235569" y="4088390"/>
                <a:ext cx="2057400" cy="1705741"/>
              </a:xfrm>
              <a:custGeom>
                <a:avLst/>
                <a:gdLst>
                  <a:gd name="connsiteX0" fmla="*/ 0 w 2057400"/>
                  <a:gd name="connsiteY0" fmla="*/ 1907931 h 1907931"/>
                  <a:gd name="connsiteX1" fmla="*/ 852854 w 2057400"/>
                  <a:gd name="connsiteY1" fmla="*/ 1749669 h 1907931"/>
                  <a:gd name="connsiteX2" fmla="*/ 1600200 w 2057400"/>
                  <a:gd name="connsiteY2" fmla="*/ 1169377 h 1907931"/>
                  <a:gd name="connsiteX3" fmla="*/ 1969477 w 2057400"/>
                  <a:gd name="connsiteY3" fmla="*/ 474785 h 1907931"/>
                  <a:gd name="connsiteX4" fmla="*/ 2057400 w 2057400"/>
                  <a:gd name="connsiteY4" fmla="*/ 0 h 1907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400" h="1907931">
                    <a:moveTo>
                      <a:pt x="0" y="1907931"/>
                    </a:moveTo>
                    <a:cubicBezTo>
                      <a:pt x="293077" y="1890346"/>
                      <a:pt x="586154" y="1872761"/>
                      <a:pt x="852854" y="1749669"/>
                    </a:cubicBezTo>
                    <a:cubicBezTo>
                      <a:pt x="1119554" y="1626577"/>
                      <a:pt x="1414096" y="1381858"/>
                      <a:pt x="1600200" y="1169377"/>
                    </a:cubicBezTo>
                    <a:cubicBezTo>
                      <a:pt x="1786304" y="956896"/>
                      <a:pt x="1893277" y="669681"/>
                      <a:pt x="1969477" y="474785"/>
                    </a:cubicBezTo>
                    <a:cubicBezTo>
                      <a:pt x="2045677" y="279889"/>
                      <a:pt x="2051538" y="139944"/>
                      <a:pt x="2057400" y="0"/>
                    </a:cubicBezTo>
                  </a:path>
                </a:pathLst>
              </a:cu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CasellaDiTesto 17"/>
              <p:cNvSpPr txBox="1"/>
              <p:nvPr/>
            </p:nvSpPr>
            <p:spPr>
              <a:xfrm>
                <a:off x="2365131" y="4088390"/>
                <a:ext cx="759069" cy="369332"/>
              </a:xfrm>
              <a:prstGeom prst="rect">
                <a:avLst/>
              </a:prstGeom>
              <a:noFill/>
            </p:spPr>
            <p:txBody>
              <a:bodyPr wrap="square" rtlCol="0">
                <a:spAutoFit/>
              </a:bodyPr>
              <a:lstStyle/>
              <a:p>
                <a:r>
                  <a:rPr lang="it-IT" dirty="0" smtClean="0"/>
                  <a:t>P,</a:t>
                </a:r>
                <a:r>
                  <a:rPr lang="it-IT" dirty="0"/>
                  <a:t> </a:t>
                </a:r>
                <a:r>
                  <a:rPr lang="it-IT" dirty="0" smtClean="0"/>
                  <a:t>A</a:t>
                </a:r>
                <a:endParaRPr lang="it-IT" dirty="0"/>
              </a:p>
            </p:txBody>
          </p:sp>
          <p:sp>
            <p:nvSpPr>
              <p:cNvPr id="19" name="CasellaDiTesto 18"/>
              <p:cNvSpPr txBox="1"/>
              <p:nvPr/>
            </p:nvSpPr>
            <p:spPr>
              <a:xfrm>
                <a:off x="6427177" y="5776602"/>
                <a:ext cx="677008" cy="369332"/>
              </a:xfrm>
              <a:prstGeom prst="rect">
                <a:avLst/>
              </a:prstGeom>
              <a:noFill/>
            </p:spPr>
            <p:txBody>
              <a:bodyPr wrap="square" rtlCol="0">
                <a:spAutoFit/>
              </a:bodyPr>
              <a:lstStyle/>
              <a:p>
                <a:r>
                  <a:rPr lang="it-IT" dirty="0" smtClean="0"/>
                  <a:t>T</a:t>
                </a:r>
                <a:endParaRPr lang="it-IT" dirty="0"/>
              </a:p>
            </p:txBody>
          </p:sp>
          <p:sp>
            <p:nvSpPr>
              <p:cNvPr id="20" name="CasellaDiTesto 19"/>
              <p:cNvSpPr txBox="1"/>
              <p:nvPr/>
            </p:nvSpPr>
            <p:spPr>
              <a:xfrm>
                <a:off x="5442438" y="3956538"/>
                <a:ext cx="577362" cy="369332"/>
              </a:xfrm>
              <a:prstGeom prst="rect">
                <a:avLst/>
              </a:prstGeom>
              <a:noFill/>
            </p:spPr>
            <p:txBody>
              <a:bodyPr wrap="square" rtlCol="0">
                <a:spAutoFit/>
              </a:bodyPr>
              <a:lstStyle/>
              <a:p>
                <a:r>
                  <a:rPr lang="it-IT" dirty="0" smtClean="0"/>
                  <a:t>P</a:t>
                </a:r>
                <a:endParaRPr lang="it-IT" dirty="0"/>
              </a:p>
            </p:txBody>
          </p:sp>
          <p:sp>
            <p:nvSpPr>
              <p:cNvPr id="21" name="CasellaDiTesto 20"/>
              <p:cNvSpPr txBox="1"/>
              <p:nvPr/>
            </p:nvSpPr>
            <p:spPr>
              <a:xfrm>
                <a:off x="5776546" y="4651131"/>
                <a:ext cx="874344" cy="369332"/>
              </a:xfrm>
              <a:prstGeom prst="rect">
                <a:avLst/>
              </a:prstGeom>
              <a:noFill/>
            </p:spPr>
            <p:txBody>
              <a:bodyPr wrap="square" rtlCol="0">
                <a:spAutoFit/>
              </a:bodyPr>
              <a:lstStyle/>
              <a:p>
                <a:r>
                  <a:rPr lang="it-IT" dirty="0" smtClean="0"/>
                  <a:t>A</a:t>
                </a:r>
              </a:p>
            </p:txBody>
          </p:sp>
        </p:grpSp>
        <p:cxnSp>
          <p:nvCxnSpPr>
            <p:cNvPr id="25" name="Connettore diritto 24"/>
            <p:cNvCxnSpPr/>
            <p:nvPr/>
          </p:nvCxnSpPr>
          <p:spPr>
            <a:xfrm>
              <a:off x="2998177" y="4833701"/>
              <a:ext cx="0" cy="1180237"/>
            </a:xfrm>
            <a:prstGeom prst="line">
              <a:avLst/>
            </a:prstGeom>
            <a:ln>
              <a:prstDash val="dash"/>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085694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92073"/>
            <a:ext cx="8229600" cy="557946"/>
          </a:xfrm>
        </p:spPr>
        <p:txBody>
          <a:bodyPr>
            <a:normAutofit fontScale="90000"/>
          </a:bodyPr>
          <a:lstStyle/>
          <a:p>
            <a:r>
              <a:rPr lang="it-IT" dirty="0" smtClean="0"/>
              <a:t>I freni</a:t>
            </a:r>
            <a:endParaRPr lang="it-IT" dirty="0"/>
          </a:p>
        </p:txBody>
      </p:sp>
      <p:sp>
        <p:nvSpPr>
          <p:cNvPr id="3" name="Segnaposto contenuto 2"/>
          <p:cNvSpPr>
            <a:spLocks noGrp="1"/>
          </p:cNvSpPr>
          <p:nvPr>
            <p:ph idx="1"/>
          </p:nvPr>
        </p:nvSpPr>
        <p:spPr>
          <a:xfrm>
            <a:off x="457200" y="1358812"/>
            <a:ext cx="8229600" cy="5073162"/>
          </a:xfrm>
        </p:spPr>
        <p:txBody>
          <a:bodyPr>
            <a:normAutofit fontScale="70000" lnSpcReduction="20000"/>
          </a:bodyPr>
          <a:lstStyle/>
          <a:p>
            <a:r>
              <a:rPr lang="it-IT" dirty="0" smtClean="0"/>
              <a:t>Quando gli alimenti diventano insufficienti si realizzano i «freni» che fanno diminuire la popolazione e ripristinano l’equilibrio.</a:t>
            </a:r>
          </a:p>
          <a:p>
            <a:r>
              <a:rPr lang="it-IT" altLang="it-IT" dirty="0">
                <a:cs typeface="Times New Roman" panose="02020603050405020304" pitchFamily="18" charset="0"/>
              </a:rPr>
              <a:t>1. </a:t>
            </a:r>
            <a:r>
              <a:rPr lang="it-IT" altLang="it-IT" dirty="0"/>
              <a:t>Freno preventivo (classi elevate) = “vizio”</a:t>
            </a:r>
          </a:p>
          <a:p>
            <a:pPr lvl="1">
              <a:lnSpc>
                <a:spcPct val="30000"/>
              </a:lnSpc>
            </a:pPr>
            <a:endParaRPr lang="it-IT" altLang="it-IT" sz="2000" dirty="0"/>
          </a:p>
          <a:p>
            <a:r>
              <a:rPr lang="it-IT" altLang="it-IT" dirty="0">
                <a:cs typeface="Times New Roman" panose="02020603050405020304" pitchFamily="18" charset="0"/>
              </a:rPr>
              <a:t>2. </a:t>
            </a:r>
            <a:r>
              <a:rPr lang="it-IT" altLang="it-IT" dirty="0"/>
              <a:t>Freno positivo o repressivo (classi povere):</a:t>
            </a:r>
          </a:p>
          <a:p>
            <a:pPr lvl="1"/>
            <a:r>
              <a:rPr lang="it-IT" altLang="it-IT" dirty="0">
                <a:cs typeface="Times New Roman" panose="02020603050405020304" pitchFamily="18" charset="0"/>
              </a:rPr>
              <a:t>2.1.  </a:t>
            </a:r>
            <a:r>
              <a:rPr lang="it-IT" altLang="it-IT" dirty="0"/>
              <a:t>Eventi catastrofici (carestie e guerre)</a:t>
            </a:r>
          </a:p>
          <a:p>
            <a:pPr lvl="1"/>
            <a:r>
              <a:rPr lang="it-IT" altLang="it-IT" dirty="0"/>
              <a:t>2.2.  Elevati prezzi delle risorse </a:t>
            </a:r>
            <a:r>
              <a:rPr lang="it-IT" altLang="it-IT" dirty="0" smtClean="0"/>
              <a:t>alimentari</a:t>
            </a:r>
          </a:p>
          <a:p>
            <a:r>
              <a:rPr lang="it-IT" altLang="it-IT" dirty="0" smtClean="0"/>
              <a:t>Le riforme sono inutili. </a:t>
            </a:r>
          </a:p>
          <a:p>
            <a:r>
              <a:rPr lang="it-IT" altLang="it-IT" dirty="0" smtClean="0"/>
              <a:t>Anche le </a:t>
            </a:r>
            <a:r>
              <a:rPr lang="it-IT" altLang="it-IT" i="1" dirty="0" err="1" smtClean="0"/>
              <a:t>poors</a:t>
            </a:r>
            <a:r>
              <a:rPr lang="it-IT" altLang="it-IT" i="1" dirty="0" smtClean="0"/>
              <a:t> law</a:t>
            </a:r>
            <a:r>
              <a:rPr lang="it-IT" altLang="it-IT" dirty="0" smtClean="0"/>
              <a:t> non possono impedire la miseria </a:t>
            </a:r>
          </a:p>
          <a:p>
            <a:r>
              <a:rPr lang="it-IT" altLang="it-IT" sz="3600" dirty="0"/>
              <a:t>2a ed. 1803: aggiunge un terzo freno:</a:t>
            </a:r>
          </a:p>
          <a:p>
            <a:r>
              <a:rPr lang="it-IT" altLang="it-IT" sz="3600" dirty="0">
                <a:cs typeface="Times New Roman" panose="02020603050405020304" pitchFamily="18" charset="0"/>
              </a:rPr>
              <a:t>3. </a:t>
            </a:r>
            <a:r>
              <a:rPr lang="it-IT" altLang="it-IT" sz="3600" i="1" dirty="0">
                <a:cs typeface="Times New Roman" panose="02020603050405020304" pitchFamily="18" charset="0"/>
              </a:rPr>
              <a:t>M</a:t>
            </a:r>
            <a:r>
              <a:rPr lang="it-IT" altLang="it-IT" sz="3600" i="1" dirty="0"/>
              <a:t>oral </a:t>
            </a:r>
            <a:r>
              <a:rPr lang="it-IT" altLang="it-IT" sz="3600" i="1" dirty="0" err="1"/>
              <a:t>restraint</a:t>
            </a:r>
            <a:r>
              <a:rPr lang="it-IT" altLang="it-IT" sz="3600" dirty="0"/>
              <a:t> = astensione dal matrimonio non </a:t>
            </a:r>
            <a:r>
              <a:rPr lang="it-IT" altLang="it-IT" sz="3600" dirty="0" smtClean="0"/>
              <a:t>accompagnata</a:t>
            </a:r>
            <a:r>
              <a:rPr lang="it-IT" altLang="it-IT" sz="3100" dirty="0"/>
              <a:t> </a:t>
            </a:r>
            <a:r>
              <a:rPr lang="it-IT" altLang="it-IT" sz="3600" dirty="0" smtClean="0"/>
              <a:t>però </a:t>
            </a:r>
            <a:r>
              <a:rPr lang="it-IT" altLang="it-IT" sz="3600" dirty="0"/>
              <a:t>da “gratificazioni irregolari” </a:t>
            </a:r>
            <a:r>
              <a:rPr lang="it-IT" altLang="it-IT" sz="3600" noProof="1">
                <a:sym typeface="Wingdings" panose="05000000000000000000" pitchFamily="2" charset="2"/>
              </a:rPr>
              <a:t></a:t>
            </a:r>
            <a:r>
              <a:rPr lang="it-IT" altLang="it-IT" sz="3600" dirty="0"/>
              <a:t> Ammette quindi miglioramenti </a:t>
            </a:r>
            <a:r>
              <a:rPr lang="it-IT" altLang="it-IT" sz="3600" dirty="0" smtClean="0"/>
              <a:t>nelle </a:t>
            </a:r>
            <a:r>
              <a:rPr lang="it-IT" altLang="it-IT" sz="3600" dirty="0"/>
              <a:t>condizioni di vita dei ceti popolar</a:t>
            </a:r>
            <a:r>
              <a:rPr lang="it-IT" altLang="it-IT" sz="2900" dirty="0"/>
              <a:t>i</a:t>
            </a:r>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2326077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800" dirty="0" smtClean="0"/>
              <a:t>La «fortuna» e i limiti del principio malthusiano</a:t>
            </a:r>
            <a:endParaRPr lang="it-IT" sz="2800" dirty="0"/>
          </a:p>
        </p:txBody>
      </p:sp>
      <p:sp>
        <p:nvSpPr>
          <p:cNvPr id="3" name="Segnaposto contenuto 2"/>
          <p:cNvSpPr>
            <a:spLocks noGrp="1"/>
          </p:cNvSpPr>
          <p:nvPr>
            <p:ph idx="1"/>
          </p:nvPr>
        </p:nvSpPr>
        <p:spPr/>
        <p:txBody>
          <a:bodyPr>
            <a:normAutofit fontScale="70000" lnSpcReduction="20000"/>
          </a:bodyPr>
          <a:lstStyle/>
          <a:p>
            <a:r>
              <a:rPr lang="it-IT" altLang="it-IT" dirty="0"/>
              <a:t>Ricardo e gli altri economisti “classici” accettano in pieno il </a:t>
            </a:r>
            <a:r>
              <a:rPr lang="it-IT" altLang="it-IT" dirty="0" smtClean="0"/>
              <a:t>principio popolazione</a:t>
            </a:r>
            <a:r>
              <a:rPr lang="it-IT" altLang="it-IT" dirty="0"/>
              <a:t>: diventa la base della teoria del </a:t>
            </a:r>
            <a:r>
              <a:rPr lang="it-IT" altLang="it-IT" dirty="0" smtClean="0"/>
              <a:t>salario </a:t>
            </a:r>
            <a:r>
              <a:rPr lang="it-IT" altLang="it-IT" dirty="0"/>
              <a:t>di sussistenza</a:t>
            </a:r>
            <a:r>
              <a:rPr lang="it-IT" altLang="it-IT" dirty="0" smtClean="0"/>
              <a:t>.</a:t>
            </a:r>
          </a:p>
          <a:p>
            <a:r>
              <a:rPr lang="it-IT" altLang="it-IT" dirty="0"/>
              <a:t>Difficoltà logica:</a:t>
            </a:r>
          </a:p>
          <a:p>
            <a:r>
              <a:rPr lang="it-IT" altLang="it-IT" dirty="0"/>
              <a:t>Soprattutto il </a:t>
            </a:r>
            <a:r>
              <a:rPr lang="it-IT" altLang="it-IT" i="1" dirty="0"/>
              <a:t>moral </a:t>
            </a:r>
            <a:r>
              <a:rPr lang="it-IT" altLang="it-IT" i="1" dirty="0" err="1"/>
              <a:t>restraint</a:t>
            </a:r>
            <a:r>
              <a:rPr lang="it-IT" altLang="it-IT" dirty="0"/>
              <a:t> toglie al principio il carattere di </a:t>
            </a:r>
            <a:r>
              <a:rPr lang="it-IT" altLang="it-IT" dirty="0" smtClean="0"/>
              <a:t>legge </a:t>
            </a:r>
            <a:r>
              <a:rPr lang="it-IT" altLang="it-IT" dirty="0"/>
              <a:t>inesorabile: un aumento di redditi a disposizione </a:t>
            </a:r>
            <a:r>
              <a:rPr lang="it-IT" altLang="it-IT" dirty="0" smtClean="0"/>
              <a:t>dei </a:t>
            </a:r>
            <a:r>
              <a:rPr lang="it-IT" altLang="it-IT" dirty="0"/>
              <a:t>ceti popolari non è necessariamente destinato ad essere </a:t>
            </a:r>
            <a:r>
              <a:rPr lang="it-IT" altLang="it-IT" dirty="0" smtClean="0"/>
              <a:t>vanificato </a:t>
            </a:r>
            <a:r>
              <a:rPr lang="it-IT" altLang="it-IT" dirty="0"/>
              <a:t>da aumenti delle nascite, ma può assumere </a:t>
            </a:r>
            <a:r>
              <a:rPr lang="it-IT" altLang="it-IT" dirty="0" smtClean="0"/>
              <a:t>carattere </a:t>
            </a:r>
            <a:r>
              <a:rPr lang="it-IT" altLang="it-IT" dirty="0"/>
              <a:t>permanente</a:t>
            </a:r>
            <a:r>
              <a:rPr lang="it-IT" altLang="it-IT" dirty="0" smtClean="0"/>
              <a:t>.</a:t>
            </a:r>
          </a:p>
          <a:p>
            <a:r>
              <a:rPr lang="it-IT" altLang="it-IT" dirty="0" smtClean="0"/>
              <a:t>Malthusianesimo: politiche che cercano di controllare l’incremento della popolazione (anche attraverso la diffusione dei metodi contraccettivi, ma </a:t>
            </a:r>
            <a:r>
              <a:rPr lang="it-IT" altLang="it-IT" dirty="0"/>
              <a:t>M</a:t>
            </a:r>
            <a:r>
              <a:rPr lang="it-IT" altLang="it-IT" dirty="0" smtClean="0"/>
              <a:t>althus li condannava)</a:t>
            </a:r>
          </a:p>
          <a:p>
            <a:r>
              <a:rPr lang="it-IT" altLang="it-IT" dirty="0" smtClean="0"/>
              <a:t>Situazione dei paesi sviluppati: tendenze demografiche opposte a quelle previste da </a:t>
            </a:r>
            <a:r>
              <a:rPr lang="it-IT" altLang="it-IT" dirty="0"/>
              <a:t>M</a:t>
            </a:r>
            <a:r>
              <a:rPr lang="it-IT" altLang="it-IT" dirty="0" smtClean="0"/>
              <a:t>althus</a:t>
            </a:r>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4219766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Corn</a:t>
            </a:r>
            <a:r>
              <a:rPr lang="it-IT" dirty="0" smtClean="0"/>
              <a:t> </a:t>
            </a:r>
            <a:r>
              <a:rPr lang="it-IT" dirty="0" err="1" smtClean="0"/>
              <a:t>Laws</a:t>
            </a:r>
            <a:r>
              <a:rPr lang="it-IT" dirty="0" smtClean="0"/>
              <a:t> e rendite</a:t>
            </a:r>
            <a:endParaRPr lang="it-IT" dirty="0"/>
          </a:p>
        </p:txBody>
      </p:sp>
      <p:sp>
        <p:nvSpPr>
          <p:cNvPr id="3" name="Segnaposto contenuto 2"/>
          <p:cNvSpPr>
            <a:spLocks noGrp="1"/>
          </p:cNvSpPr>
          <p:nvPr>
            <p:ph idx="1"/>
          </p:nvPr>
        </p:nvSpPr>
        <p:spPr/>
        <p:txBody>
          <a:bodyPr>
            <a:normAutofit fontScale="62500" lnSpcReduction="20000"/>
          </a:bodyPr>
          <a:lstStyle/>
          <a:p>
            <a:r>
              <a:rPr lang="it-IT" altLang="it-IT" dirty="0"/>
              <a:t>Agricoltura inglese = settore protetto.</a:t>
            </a:r>
          </a:p>
          <a:p>
            <a:pPr>
              <a:lnSpc>
                <a:spcPct val="60000"/>
              </a:lnSpc>
            </a:pPr>
            <a:endParaRPr lang="it-IT" altLang="it-IT" sz="2000" dirty="0"/>
          </a:p>
          <a:p>
            <a:r>
              <a:rPr lang="it-IT" altLang="it-IT" dirty="0" err="1"/>
              <a:t>Corn</a:t>
            </a:r>
            <a:r>
              <a:rPr lang="it-IT" altLang="it-IT" dirty="0"/>
              <a:t> </a:t>
            </a:r>
            <a:r>
              <a:rPr lang="it-IT" altLang="it-IT" dirty="0" err="1"/>
              <a:t>Laws</a:t>
            </a:r>
            <a:r>
              <a:rPr lang="it-IT" altLang="it-IT" dirty="0"/>
              <a:t> (fine Seicento): limitano mediante dazi o vincoli quantitativi le importazioni di cereali dall’estero.</a:t>
            </a:r>
          </a:p>
          <a:p>
            <a:pPr>
              <a:lnSpc>
                <a:spcPct val="60000"/>
              </a:lnSpc>
            </a:pPr>
            <a:endParaRPr lang="it-IT" altLang="it-IT" sz="1800" dirty="0"/>
          </a:p>
          <a:p>
            <a:r>
              <a:rPr lang="it-IT" altLang="it-IT" dirty="0"/>
              <a:t>Guerre napoleoniche </a:t>
            </a:r>
            <a:r>
              <a:rPr lang="it-IT" altLang="it-IT" noProof="1">
                <a:sym typeface="Wingdings" panose="05000000000000000000" pitchFamily="2" charset="2"/>
              </a:rPr>
              <a:t></a:t>
            </a:r>
            <a:r>
              <a:rPr lang="it-IT" altLang="it-IT" dirty="0"/>
              <a:t> “blocco continentale” </a:t>
            </a:r>
            <a:r>
              <a:rPr lang="it-IT" altLang="it-IT" noProof="1">
                <a:sym typeface="Wingdings" panose="05000000000000000000" pitchFamily="2" charset="2"/>
              </a:rPr>
              <a:t></a:t>
            </a:r>
            <a:r>
              <a:rPr lang="it-IT" altLang="it-IT" dirty="0"/>
              <a:t> aumento dei prezzi del grano </a:t>
            </a:r>
            <a:r>
              <a:rPr lang="it-IT" altLang="it-IT" noProof="1">
                <a:sym typeface="Wingdings" panose="05000000000000000000" pitchFamily="2" charset="2"/>
              </a:rPr>
              <a:t></a:t>
            </a:r>
            <a:r>
              <a:rPr lang="it-IT" altLang="it-IT" dirty="0"/>
              <a:t> messa a coltura di terre sempre meno fertili</a:t>
            </a:r>
          </a:p>
          <a:p>
            <a:pPr>
              <a:lnSpc>
                <a:spcPct val="60000"/>
              </a:lnSpc>
            </a:pPr>
            <a:endParaRPr lang="it-IT" altLang="it-IT" sz="1800" dirty="0"/>
          </a:p>
          <a:p>
            <a:r>
              <a:rPr lang="it-IT" altLang="it-IT" dirty="0"/>
              <a:t>Restaurazione (1814-15): ripresa degli scambi </a:t>
            </a:r>
            <a:r>
              <a:rPr lang="it-IT" altLang="it-IT" noProof="1">
                <a:sym typeface="Wingdings" panose="05000000000000000000" pitchFamily="2" charset="2"/>
              </a:rPr>
              <a:t></a:t>
            </a:r>
            <a:r>
              <a:rPr lang="it-IT" altLang="it-IT" dirty="0"/>
              <a:t> ribasso dei prezzi del grano </a:t>
            </a:r>
            <a:r>
              <a:rPr lang="it-IT" altLang="it-IT" noProof="1">
                <a:sym typeface="Wingdings" panose="05000000000000000000" pitchFamily="2" charset="2"/>
              </a:rPr>
              <a:t></a:t>
            </a:r>
            <a:r>
              <a:rPr lang="it-IT" altLang="it-IT" dirty="0"/>
              <a:t> i proprietari fondiari chiedono un inasprimento delle </a:t>
            </a:r>
            <a:r>
              <a:rPr lang="it-IT" altLang="it-IT" i="1" dirty="0" err="1"/>
              <a:t>corn</a:t>
            </a:r>
            <a:r>
              <a:rPr lang="it-IT" altLang="it-IT" i="1" dirty="0"/>
              <a:t> </a:t>
            </a:r>
            <a:r>
              <a:rPr lang="it-IT" altLang="it-IT" i="1" dirty="0" err="1"/>
              <a:t>laws</a:t>
            </a:r>
            <a:r>
              <a:rPr lang="it-IT" altLang="it-IT" dirty="0"/>
              <a:t> </a:t>
            </a:r>
            <a:r>
              <a:rPr lang="it-IT" altLang="it-IT" noProof="1">
                <a:sym typeface="Wingdings" panose="05000000000000000000" pitchFamily="2" charset="2"/>
              </a:rPr>
              <a:t></a:t>
            </a:r>
            <a:r>
              <a:rPr lang="it-IT" altLang="it-IT" dirty="0"/>
              <a:t> Nuova tariffa più protettiva (1815</a:t>
            </a:r>
            <a:r>
              <a:rPr lang="it-IT" altLang="it-IT" dirty="0" smtClean="0"/>
              <a:t>).</a:t>
            </a:r>
          </a:p>
          <a:p>
            <a:r>
              <a:rPr lang="it-IT" altLang="it-IT" dirty="0" smtClean="0">
                <a:solidFill>
                  <a:srgbClr val="FFFF99"/>
                </a:solidFill>
              </a:rPr>
              <a:t> </a:t>
            </a:r>
            <a:r>
              <a:rPr lang="it-IT" altLang="it-IT" dirty="0"/>
              <a:t>Dibattito tra vari economisti: cinque </a:t>
            </a:r>
            <a:r>
              <a:rPr lang="it-IT" altLang="it-IT" i="1" dirty="0"/>
              <a:t>pamphlets</a:t>
            </a:r>
            <a:r>
              <a:rPr lang="it-IT" altLang="it-IT" dirty="0"/>
              <a:t>, </a:t>
            </a:r>
            <a:r>
              <a:rPr lang="it-IT" altLang="it-IT" dirty="0" smtClean="0"/>
              <a:t>quasi contemporanei (1815), ad </a:t>
            </a:r>
            <a:r>
              <a:rPr lang="it-IT" altLang="it-IT" dirty="0"/>
              <a:t>opera di </a:t>
            </a:r>
          </a:p>
          <a:p>
            <a:pPr lvl="1"/>
            <a:r>
              <a:rPr lang="it-IT" altLang="it-IT" dirty="0"/>
              <a:t>Thomas R. Malthus </a:t>
            </a:r>
            <a:r>
              <a:rPr lang="it-IT" altLang="it-IT" dirty="0" smtClean="0"/>
              <a:t>(</a:t>
            </a:r>
            <a:r>
              <a:rPr lang="it-IT" altLang="it-IT" i="1" dirty="0" smtClean="0"/>
              <a:t>Indagine sulla natura e l’andamento della rendita</a:t>
            </a:r>
            <a:r>
              <a:rPr lang="it-IT" altLang="it-IT" dirty="0" smtClean="0"/>
              <a:t>)</a:t>
            </a:r>
            <a:endParaRPr lang="it-IT" altLang="it-IT" dirty="0"/>
          </a:p>
          <a:p>
            <a:pPr lvl="1"/>
            <a:r>
              <a:rPr lang="it-IT" altLang="it-IT" dirty="0"/>
              <a:t>Edward </a:t>
            </a:r>
            <a:r>
              <a:rPr lang="it-IT" altLang="it-IT" dirty="0" smtClean="0"/>
              <a:t>West (</a:t>
            </a:r>
            <a:r>
              <a:rPr lang="it-IT" altLang="it-IT" i="1" dirty="0" smtClean="0"/>
              <a:t>Saggio sull’applicazione del capitale alla terra</a:t>
            </a:r>
            <a:r>
              <a:rPr lang="it-IT" altLang="it-IT" dirty="0" smtClean="0"/>
              <a:t>)</a:t>
            </a:r>
            <a:endParaRPr lang="it-IT" altLang="it-IT" dirty="0"/>
          </a:p>
          <a:p>
            <a:pPr lvl="1"/>
            <a:r>
              <a:rPr lang="it-IT" altLang="it-IT" dirty="0"/>
              <a:t>Robert </a:t>
            </a:r>
            <a:r>
              <a:rPr lang="it-IT" altLang="it-IT" dirty="0" err="1"/>
              <a:t>Torrens</a:t>
            </a:r>
            <a:r>
              <a:rPr lang="it-IT" altLang="it-IT" dirty="0"/>
              <a:t> </a:t>
            </a:r>
            <a:r>
              <a:rPr lang="it-IT" altLang="it-IT" dirty="0" smtClean="0"/>
              <a:t>(</a:t>
            </a:r>
            <a:r>
              <a:rPr lang="it-IT" altLang="it-IT" i="1" dirty="0"/>
              <a:t>S</a:t>
            </a:r>
            <a:r>
              <a:rPr lang="it-IT" altLang="it-IT" i="1" dirty="0" smtClean="0"/>
              <a:t>aggio su commercio estero del grano</a:t>
            </a:r>
            <a:r>
              <a:rPr lang="it-IT" altLang="it-IT" dirty="0" smtClean="0"/>
              <a:t>)</a:t>
            </a:r>
            <a:endParaRPr lang="it-IT" altLang="it-IT" dirty="0"/>
          </a:p>
          <a:p>
            <a:pPr lvl="1"/>
            <a:r>
              <a:rPr lang="it-IT" altLang="it-IT" dirty="0"/>
              <a:t>David </a:t>
            </a:r>
            <a:r>
              <a:rPr lang="it-IT" altLang="it-IT" dirty="0" smtClean="0"/>
              <a:t>Ricardo (</a:t>
            </a:r>
            <a:r>
              <a:rPr lang="it-IT" altLang="it-IT" i="1" dirty="0"/>
              <a:t>S</a:t>
            </a:r>
            <a:r>
              <a:rPr lang="it-IT" altLang="it-IT" i="1" dirty="0" smtClean="0"/>
              <a:t>aggio sull’influenza del basso prezzo del grano sui profitti del capitale</a:t>
            </a:r>
            <a:r>
              <a:rPr lang="it-IT" altLang="it-IT" dirty="0" smtClean="0"/>
              <a:t>)</a:t>
            </a:r>
            <a:endParaRPr lang="it-IT" altLang="it-IT" dirty="0"/>
          </a:p>
          <a:p>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2829258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812067"/>
            <a:ext cx="8229600" cy="557946"/>
          </a:xfrm>
        </p:spPr>
        <p:txBody>
          <a:bodyPr>
            <a:noAutofit/>
          </a:bodyPr>
          <a:lstStyle/>
          <a:p>
            <a:r>
              <a:rPr lang="it-IT" sz="3600" dirty="0" smtClean="0"/>
              <a:t>La teoria della rendita differenziale</a:t>
            </a:r>
            <a:endParaRPr lang="it-IT" sz="3600" dirty="0"/>
          </a:p>
        </p:txBody>
      </p:sp>
      <p:sp>
        <p:nvSpPr>
          <p:cNvPr id="3" name="Segnaposto contenuto 2"/>
          <p:cNvSpPr>
            <a:spLocks noGrp="1"/>
          </p:cNvSpPr>
          <p:nvPr>
            <p:ph idx="1"/>
          </p:nvPr>
        </p:nvSpPr>
        <p:spPr>
          <a:xfrm>
            <a:off x="457200" y="1361221"/>
            <a:ext cx="8229600" cy="4525963"/>
          </a:xfrm>
        </p:spPr>
        <p:txBody>
          <a:bodyPr>
            <a:noAutofit/>
          </a:bodyPr>
          <a:lstStyle/>
          <a:p>
            <a:r>
              <a:rPr lang="it-IT" sz="2100" dirty="0" smtClean="0"/>
              <a:t>In agricoltura i terreni a disposizione sono scarsi e di differente fertilità</a:t>
            </a:r>
          </a:p>
          <a:p>
            <a:r>
              <a:rPr lang="it-IT" sz="2100" dirty="0" smtClean="0"/>
              <a:t>Finché c’è abbondanza di terre fertili non c’è rendita (il prodotto si divide in costi – salari – e profitti)</a:t>
            </a:r>
          </a:p>
          <a:p>
            <a:r>
              <a:rPr lang="it-IT" sz="2100" dirty="0" smtClean="0"/>
              <a:t>Se cresce la popolazione occorre coltivare terre meno fertili </a:t>
            </a:r>
            <a:r>
              <a:rPr lang="it-IT" sz="2100" dirty="0" smtClean="0">
                <a:sym typeface="Symbol" panose="05050102010706020507" pitchFamily="18" charset="2"/>
              </a:rPr>
              <a:t> crescono i costi di produzione  diminuisce il saggio di profitto</a:t>
            </a:r>
          </a:p>
          <a:p>
            <a:r>
              <a:rPr lang="it-IT" sz="2100" dirty="0" smtClean="0">
                <a:sym typeface="Symbol" panose="05050102010706020507" pitchFamily="18" charset="2"/>
              </a:rPr>
              <a:t>Il maggior prodotto rispetto ai costi sui terreni più fertili si trasforma in rendita. Sul terreno meno fertile non si paga la rendita</a:t>
            </a:r>
          </a:p>
          <a:p>
            <a:r>
              <a:rPr lang="it-IT" sz="2100" dirty="0" smtClean="0">
                <a:sym typeface="Symbol" panose="05050102010706020507" pitchFamily="18" charset="2"/>
              </a:rPr>
              <a:t>La rendita deriva dalla scarsità di terreni fertili</a:t>
            </a:r>
          </a:p>
          <a:p>
            <a:r>
              <a:rPr lang="it-IT" sz="2100" dirty="0" smtClean="0">
                <a:sym typeface="Symbol" panose="05050102010706020507" pitchFamily="18" charset="2"/>
              </a:rPr>
              <a:t>La teoria della rendita fu subito ripreso da Ricardo per sviluppare la sua teoria della distribuzione</a:t>
            </a:r>
          </a:p>
          <a:p>
            <a:r>
              <a:rPr lang="it-IT" sz="2100" dirty="0" smtClean="0">
                <a:sym typeface="Symbol" panose="05050102010706020507" pitchFamily="18" charset="2"/>
              </a:rPr>
              <a:t>Per Malthus la teoria rafforzava la previsione di una crescita della popolazione più alta della crescita della produzione di alimenti</a:t>
            </a:r>
            <a:endParaRPr lang="it-IT" sz="2100"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15</a:t>
            </a:fld>
            <a:endParaRPr lang="it-IT" dirty="0"/>
          </a:p>
        </p:txBody>
      </p:sp>
    </p:spTree>
    <p:extLst>
      <p:ext uri="{BB962C8B-B14F-4D97-AF65-F5344CB8AC3E}">
        <p14:creationId xmlns:p14="http://schemas.microsoft.com/office/powerpoint/2010/main" val="1286244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Il principio della domanda effettiva</a:t>
            </a:r>
            <a:endParaRPr lang="it-IT" sz="3600" dirty="0"/>
          </a:p>
        </p:txBody>
      </p:sp>
      <p:sp>
        <p:nvSpPr>
          <p:cNvPr id="3" name="Segnaposto contenuto 2"/>
          <p:cNvSpPr>
            <a:spLocks noGrp="1"/>
          </p:cNvSpPr>
          <p:nvPr>
            <p:ph idx="1"/>
          </p:nvPr>
        </p:nvSpPr>
        <p:spPr/>
        <p:txBody>
          <a:bodyPr>
            <a:normAutofit fontScale="70000" lnSpcReduction="20000"/>
          </a:bodyPr>
          <a:lstStyle/>
          <a:p>
            <a:r>
              <a:rPr lang="it-IT" i="1" dirty="0" smtClean="0"/>
              <a:t>Principi di economia politica </a:t>
            </a:r>
            <a:r>
              <a:rPr lang="it-IT" dirty="0" smtClean="0"/>
              <a:t>(1820)</a:t>
            </a:r>
          </a:p>
          <a:p>
            <a:r>
              <a:rPr lang="it-IT" dirty="0" smtClean="0"/>
              <a:t>Riprende Smith sulla misura del lavoro comandato e sui prezzi naturali come somma dei tre redditi.</a:t>
            </a:r>
          </a:p>
          <a:p>
            <a:r>
              <a:rPr lang="it-IT" dirty="0" smtClean="0"/>
              <a:t>Domanda effettiva: si concentra sulla domanda di beni di consumo.</a:t>
            </a:r>
          </a:p>
          <a:p>
            <a:r>
              <a:rPr lang="it-IT" dirty="0" smtClean="0"/>
              <a:t>Le classi:</a:t>
            </a:r>
          </a:p>
          <a:p>
            <a:pPr lvl="1"/>
            <a:r>
              <a:rPr lang="it-IT" dirty="0"/>
              <a:t>i</a:t>
            </a:r>
            <a:r>
              <a:rPr lang="it-IT" dirty="0" smtClean="0"/>
              <a:t> salariati hanno un reddito di sussistenza: consumano meno di quanto producono</a:t>
            </a:r>
          </a:p>
          <a:p>
            <a:pPr lvl="1"/>
            <a:r>
              <a:rPr lang="it-IT" dirty="0" smtClean="0"/>
              <a:t>I capitalisti reinvestono in gran parte i loro profitti: scarsa domanda di beni di consumo, ma gli investimenti aumentano la capacità produttiva.</a:t>
            </a:r>
          </a:p>
          <a:p>
            <a:pPr lvl="2"/>
            <a:r>
              <a:rPr lang="it-IT" dirty="0" smtClean="0"/>
              <a:t>La domanda effettiva di queste due classi è inferiore all’offerta</a:t>
            </a:r>
          </a:p>
          <a:p>
            <a:pPr lvl="1"/>
            <a:r>
              <a:rPr lang="it-IT" dirty="0" smtClean="0"/>
              <a:t>I proprietari fondiari consumano il loro reddito (beni di lusso) e permettono di raggiungere l’equilibrio tra domanda e offerta aggregate</a:t>
            </a:r>
            <a:endParaRPr lang="it-IT"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2574022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ruolo dei percettori di rendita</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E’ la presenza di percettori di rendite che consumano il reddito che permette di avere una domanda effettiva pari all’offerta</a:t>
            </a:r>
          </a:p>
          <a:p>
            <a:pPr lvl="1"/>
            <a:r>
              <a:rPr lang="it-IT" dirty="0" smtClean="0"/>
              <a:t> in caso contrario crisi di sovrapproduzione.</a:t>
            </a:r>
          </a:p>
          <a:p>
            <a:r>
              <a:rPr lang="it-IT" dirty="0" smtClean="0"/>
              <a:t>Malthus non si accorge che anche gli investimenti sono domanda di mezzi </a:t>
            </a:r>
            <a:r>
              <a:rPr lang="it-IT" smtClean="0"/>
              <a:t>di produzione (</a:t>
            </a:r>
            <a:r>
              <a:rPr lang="it-IT" i="1" smtClean="0"/>
              <a:t>S=I</a:t>
            </a:r>
            <a:r>
              <a:rPr lang="it-IT" smtClean="0"/>
              <a:t>)</a:t>
            </a:r>
            <a:endParaRPr lang="it-IT" dirty="0" smtClean="0"/>
          </a:p>
          <a:p>
            <a:r>
              <a:rPr lang="it-IT" dirty="0" smtClean="0"/>
              <a:t>Però dubita che «il potere di acquisto implichi necessariamente una proporzionale volontà di acquistare …. Una nazione deve necessariamente avere il potere di acquistare ciò che produce, ma posso facilmente concepire che non ne abbia la volontà»</a:t>
            </a:r>
          </a:p>
          <a:p>
            <a:r>
              <a:rPr lang="it-IT" dirty="0" smtClean="0"/>
              <a:t>In questo caso </a:t>
            </a:r>
            <a:r>
              <a:rPr lang="it-IT" i="1" dirty="0" smtClean="0"/>
              <a:t>S&lt;I. </a:t>
            </a:r>
            <a:r>
              <a:rPr lang="it-IT" dirty="0" smtClean="0"/>
              <a:t>Keynes apprezza Malthus</a:t>
            </a:r>
          </a:p>
          <a:p>
            <a:pPr marL="0" indent="0">
              <a:buNone/>
            </a:pPr>
            <a:endParaRPr lang="it-IT" dirty="0"/>
          </a:p>
        </p:txBody>
      </p:sp>
      <p:sp>
        <p:nvSpPr>
          <p:cNvPr id="4" name="Segnaposto piè di pagina 3"/>
          <p:cNvSpPr>
            <a:spLocks noGrp="1"/>
          </p:cNvSpPr>
          <p:nvPr>
            <p:ph type="ftr" sz="quarter" idx="11"/>
          </p:nvPr>
        </p:nvSpPr>
        <p:spPr/>
        <p:txBody>
          <a:bodyPr/>
          <a:lstStyle/>
          <a:p>
            <a:r>
              <a:rPr lang="en-US" smtClean="0"/>
              <a:t>Verso l'economia classica matura</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17</a:t>
            </a:fld>
            <a:endParaRPr lang="it-IT" dirty="0"/>
          </a:p>
        </p:txBody>
      </p:sp>
    </p:spTree>
    <p:extLst>
      <p:ext uri="{BB962C8B-B14F-4D97-AF65-F5344CB8AC3E}">
        <p14:creationId xmlns:p14="http://schemas.microsoft.com/office/powerpoint/2010/main" val="1683968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fontScale="90000"/>
          </a:bodyPr>
          <a:lstStyle/>
          <a:p>
            <a:r>
              <a:rPr lang="it-IT" dirty="0" smtClean="0"/>
              <a:t>L’epoca storica</a:t>
            </a:r>
            <a:endParaRPr lang="it-IT" dirty="0"/>
          </a:p>
        </p:txBody>
      </p:sp>
      <p:sp>
        <p:nvSpPr>
          <p:cNvPr id="7" name="Segnaposto contenuto 6"/>
          <p:cNvSpPr>
            <a:spLocks noGrp="1"/>
          </p:cNvSpPr>
          <p:nvPr>
            <p:ph idx="1"/>
          </p:nvPr>
        </p:nvSpPr>
        <p:spPr/>
        <p:txBody>
          <a:bodyPr/>
          <a:lstStyle/>
          <a:p>
            <a:r>
              <a:rPr lang="it-IT" dirty="0" smtClean="0"/>
              <a:t>Rivoluzione francese</a:t>
            </a:r>
          </a:p>
          <a:p>
            <a:r>
              <a:rPr lang="it-IT" dirty="0" smtClean="0"/>
              <a:t>L’Inghilterra rigetta le idee rivoluzionarie</a:t>
            </a:r>
          </a:p>
          <a:p>
            <a:r>
              <a:rPr lang="it-IT" dirty="0" smtClean="0"/>
              <a:t>Reazione all’illuminismo</a:t>
            </a:r>
          </a:p>
          <a:p>
            <a:r>
              <a:rPr lang="it-IT" dirty="0" smtClean="0"/>
              <a:t>Diffusione delle idee di Smith</a:t>
            </a:r>
          </a:p>
          <a:p>
            <a:pPr lvl="1"/>
            <a:r>
              <a:rPr lang="it-IT" dirty="0" smtClean="0"/>
              <a:t>1. meccanismo di equilibrio del mercato (mano invisibile)</a:t>
            </a:r>
          </a:p>
          <a:p>
            <a:pPr lvl="1"/>
            <a:r>
              <a:rPr lang="it-IT" dirty="0" smtClean="0"/>
              <a:t>2. analisi del sovrappiù e dell’accumulazione</a:t>
            </a:r>
            <a:endParaRPr lang="it-IT" dirty="0"/>
          </a:p>
        </p:txBody>
      </p:sp>
      <p:sp>
        <p:nvSpPr>
          <p:cNvPr id="5" name="Segnaposto piè di pagina 4"/>
          <p:cNvSpPr>
            <a:spLocks noGrp="1"/>
          </p:cNvSpPr>
          <p:nvPr>
            <p:ph type="ftr" sz="quarter" idx="4294967295"/>
          </p:nvPr>
        </p:nvSpPr>
        <p:spPr>
          <a:xfrm>
            <a:off x="0" y="6356350"/>
            <a:ext cx="2895600" cy="365125"/>
          </a:xfrm>
        </p:spPr>
        <p:txBody>
          <a:bodyPr/>
          <a:lstStyle/>
          <a:p>
            <a:r>
              <a:rPr lang="en-US" smtClean="0"/>
              <a:t>Verso l'economia classica matura</a:t>
            </a:r>
            <a:endParaRPr lang="it-IT" dirty="0"/>
          </a:p>
        </p:txBody>
      </p:sp>
      <p:sp>
        <p:nvSpPr>
          <p:cNvPr id="2" name="Segnaposto numero diapositiva 1"/>
          <p:cNvSpPr>
            <a:spLocks noGrp="1"/>
          </p:cNvSpPr>
          <p:nvPr>
            <p:ph type="sldNum" sz="quarter" idx="12"/>
          </p:nvPr>
        </p:nvSpPr>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718563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Jeremy </a:t>
            </a:r>
            <a:r>
              <a:rPr lang="it-IT" dirty="0" err="1"/>
              <a:t>B</a:t>
            </a:r>
            <a:r>
              <a:rPr lang="it-IT" dirty="0" err="1" smtClean="0"/>
              <a:t>entham</a:t>
            </a:r>
            <a:endParaRPr lang="it-IT" dirty="0"/>
          </a:p>
        </p:txBody>
      </p:sp>
      <p:sp>
        <p:nvSpPr>
          <p:cNvPr id="3" name="Segnaposto contenuto 2"/>
          <p:cNvSpPr>
            <a:spLocks noGrp="1"/>
          </p:cNvSpPr>
          <p:nvPr>
            <p:ph idx="1"/>
          </p:nvPr>
        </p:nvSpPr>
        <p:spPr>
          <a:xfrm>
            <a:off x="301625" y="1600200"/>
            <a:ext cx="8229600" cy="4525963"/>
          </a:xfrm>
        </p:spPr>
        <p:txBody>
          <a:bodyPr>
            <a:normAutofit fontScale="62500" lnSpcReduction="20000"/>
          </a:bodyPr>
          <a:lstStyle/>
          <a:p>
            <a:r>
              <a:rPr lang="it-IT" dirty="0" smtClean="0"/>
              <a:t>Filosofo dell’utilitarismo (inglese: 1748-1832)</a:t>
            </a:r>
          </a:p>
          <a:p>
            <a:r>
              <a:rPr lang="it-IT" dirty="0" smtClean="0"/>
              <a:t>Fonda lo </a:t>
            </a:r>
            <a:r>
              <a:rPr lang="it-IT" dirty="0" err="1" smtClean="0"/>
              <a:t>University</a:t>
            </a:r>
            <a:r>
              <a:rPr lang="it-IT" dirty="0" smtClean="0"/>
              <a:t> College di Londra</a:t>
            </a:r>
          </a:p>
          <a:p>
            <a:r>
              <a:rPr lang="it-IT" dirty="0" smtClean="0"/>
              <a:t>1776: </a:t>
            </a:r>
            <a:r>
              <a:rPr lang="it-IT" i="1" dirty="0" smtClean="0"/>
              <a:t>Un frammento sul governo</a:t>
            </a:r>
          </a:p>
          <a:p>
            <a:r>
              <a:rPr lang="it-IT" dirty="0" smtClean="0"/>
              <a:t>1789</a:t>
            </a:r>
            <a:r>
              <a:rPr lang="it-IT" i="1" dirty="0" smtClean="0"/>
              <a:t> Un introduzione ai principi della morale e della legislazione</a:t>
            </a:r>
            <a:endParaRPr lang="it-IT" dirty="0" smtClean="0"/>
          </a:p>
          <a:p>
            <a:r>
              <a:rPr lang="it-IT" i="1" dirty="0" smtClean="0"/>
              <a:t>«</a:t>
            </a:r>
            <a:r>
              <a:rPr lang="it-IT" dirty="0" smtClean="0"/>
              <a:t>la natura ha posto l’umanità sotto il regime di due signori: la pena e il piacere»</a:t>
            </a:r>
          </a:p>
          <a:p>
            <a:r>
              <a:rPr lang="it-IT" dirty="0" smtClean="0"/>
              <a:t>Obiettivo degli individui e del governo: massimizzare la differenza tra piacere e dolore. Slogan: </a:t>
            </a:r>
            <a:r>
              <a:rPr lang="it-IT" b="1" dirty="0" smtClean="0">
                <a:solidFill>
                  <a:srgbClr val="C00000"/>
                </a:solidFill>
                <a:effectLst>
                  <a:outerShdw blurRad="38100" dist="38100" dir="2700000" algn="tl">
                    <a:srgbClr val="000000">
                      <a:alpha val="43137"/>
                    </a:srgbClr>
                  </a:outerShdw>
                </a:effectLst>
              </a:rPr>
              <a:t>maggiore felicità per il maggior numero</a:t>
            </a:r>
          </a:p>
          <a:p>
            <a:r>
              <a:rPr lang="it-IT" dirty="0" smtClean="0">
                <a:effectLst>
                  <a:outerShdw blurRad="38100" dist="38100" dir="2700000" algn="tl">
                    <a:srgbClr val="000000">
                      <a:alpha val="43137"/>
                    </a:srgbClr>
                  </a:outerShdw>
                </a:effectLst>
              </a:rPr>
              <a:t>Calcolo edonistico dell’utilità: </a:t>
            </a:r>
            <a:r>
              <a:rPr lang="it-IT" dirty="0" smtClean="0"/>
              <a:t>intensità, durata, certezza, vicinanza, fecondità, purezza estensione</a:t>
            </a:r>
          </a:p>
          <a:p>
            <a:r>
              <a:rPr lang="it-IT" dirty="0" smtClean="0"/>
              <a:t>Gli economisti classici Ricardo, i due </a:t>
            </a:r>
            <a:r>
              <a:rPr lang="it-IT" dirty="0" err="1" smtClean="0"/>
              <a:t>Mill</a:t>
            </a:r>
            <a:r>
              <a:rPr lang="it-IT" dirty="0" smtClean="0"/>
              <a:t>) seguono la sua filosofia, ma non la traducono in teoria economica.</a:t>
            </a:r>
          </a:p>
          <a:p>
            <a:r>
              <a:rPr lang="it-IT" dirty="0" smtClean="0"/>
              <a:t>I marginalisti (</a:t>
            </a:r>
            <a:r>
              <a:rPr lang="it-IT" dirty="0" err="1" smtClean="0"/>
              <a:t>Jevons</a:t>
            </a:r>
            <a:r>
              <a:rPr lang="it-IT" dirty="0" smtClean="0"/>
              <a:t>) sviluppano la teoria economica sulla base di </a:t>
            </a:r>
            <a:r>
              <a:rPr lang="it-IT" dirty="0" err="1" smtClean="0"/>
              <a:t>Bentham</a:t>
            </a:r>
            <a:endParaRPr lang="it-IT" dirty="0" smtClean="0"/>
          </a:p>
          <a:p>
            <a:endParaRPr lang="it-IT" dirty="0"/>
          </a:p>
        </p:txBody>
      </p:sp>
      <p:sp>
        <p:nvSpPr>
          <p:cNvPr id="5" name="Segnaposto piè di pagina 4"/>
          <p:cNvSpPr>
            <a:spLocks noGrp="1"/>
          </p:cNvSpPr>
          <p:nvPr>
            <p:ph type="ftr" sz="quarter" idx="11"/>
          </p:nvPr>
        </p:nvSpPr>
        <p:spPr/>
        <p:txBody>
          <a:bodyPr/>
          <a:lstStyle/>
          <a:p>
            <a:r>
              <a:rPr lang="en-US" smtClean="0"/>
              <a:t>Verso l'economia classica matura</a:t>
            </a:r>
            <a:endParaRPr lang="it-IT" dirty="0"/>
          </a:p>
        </p:txBody>
      </p:sp>
      <p:pic>
        <p:nvPicPr>
          <p:cNvPr id="1026" name="Picture 2" descr="https://upload.wikimedia.org/wikipedia/commons/thumb/c/c8/Jeremy_Bentham_by_Henry_William_Pickersgill_detail.jpg/220px-Jeremy_Bentham_by_Henry_William_Pickersgill_deta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8631" y="30119"/>
            <a:ext cx="1295400" cy="1760567"/>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numero diapositiva 5"/>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1165549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Jan</a:t>
            </a:r>
            <a:r>
              <a:rPr lang="it-IT" dirty="0" smtClean="0"/>
              <a:t> </a:t>
            </a:r>
            <a:r>
              <a:rPr lang="it-IT" dirty="0" err="1"/>
              <a:t>B</a:t>
            </a:r>
            <a:r>
              <a:rPr lang="it-IT" dirty="0" err="1" smtClean="0"/>
              <a:t>aptiste</a:t>
            </a:r>
            <a:r>
              <a:rPr lang="it-IT" dirty="0" smtClean="0"/>
              <a:t> </a:t>
            </a:r>
            <a:r>
              <a:rPr lang="it-IT" dirty="0" err="1" smtClean="0"/>
              <a:t>Say</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Economista francese (1767-1832)</a:t>
            </a:r>
          </a:p>
          <a:p>
            <a:r>
              <a:rPr lang="it-IT" dirty="0" smtClean="0"/>
              <a:t>1815 Professore di economia industriale all’Università di Parigi</a:t>
            </a:r>
          </a:p>
          <a:p>
            <a:r>
              <a:rPr lang="it-IT" dirty="0" smtClean="0"/>
              <a:t>1831 Professore di Economia Politica al </a:t>
            </a:r>
            <a:r>
              <a:rPr lang="it-IT" dirty="0" err="1" smtClean="0"/>
              <a:t>Collège</a:t>
            </a:r>
            <a:r>
              <a:rPr lang="it-IT" dirty="0" smtClean="0"/>
              <a:t> de France</a:t>
            </a:r>
          </a:p>
          <a:p>
            <a:r>
              <a:rPr lang="it-IT" dirty="0" smtClean="0"/>
              <a:t>Opere principali</a:t>
            </a:r>
          </a:p>
          <a:p>
            <a:pPr lvl="1"/>
            <a:r>
              <a:rPr lang="it-IT" i="1" dirty="0" smtClean="0"/>
              <a:t>Trattato di economia politica</a:t>
            </a:r>
            <a:r>
              <a:rPr lang="it-IT" dirty="0" smtClean="0"/>
              <a:t> (1803)</a:t>
            </a:r>
          </a:p>
          <a:p>
            <a:pPr lvl="1"/>
            <a:r>
              <a:rPr lang="it-IT" i="1" dirty="0" smtClean="0"/>
              <a:t>Catechismo di economia politica </a:t>
            </a:r>
            <a:r>
              <a:rPr lang="it-IT" dirty="0" smtClean="0"/>
              <a:t>(1815)</a:t>
            </a:r>
          </a:p>
          <a:p>
            <a:pPr lvl="1"/>
            <a:r>
              <a:rPr lang="it-IT" i="1" dirty="0" smtClean="0"/>
              <a:t>Corso completo di economia politica</a:t>
            </a:r>
            <a:r>
              <a:rPr lang="it-IT" dirty="0" smtClean="0"/>
              <a:t> (1828-1829)</a:t>
            </a:r>
          </a:p>
          <a:p>
            <a:r>
              <a:rPr lang="it-IT" dirty="0" smtClean="0"/>
              <a:t>Da Smith: analisi del funzionamento del mercato</a:t>
            </a:r>
          </a:p>
          <a:p>
            <a:r>
              <a:rPr lang="it-IT" dirty="0" smtClean="0"/>
              <a:t>Valore: bilancia tra domanda (utilità) e offerta (costo di produzione)</a:t>
            </a:r>
          </a:p>
          <a:p>
            <a:r>
              <a:rPr lang="it-IT" dirty="0" smtClean="0"/>
              <a:t>Distribuzione: contributo al valore del bene dei tre fattori</a:t>
            </a:r>
          </a:p>
          <a:p>
            <a:r>
              <a:rPr lang="it-IT" dirty="0" smtClean="0"/>
              <a:t>Analizza il ruolo dell’imprenditore separato dal capitalista.</a:t>
            </a:r>
            <a:endParaRPr lang="it-IT" dirty="0"/>
          </a:p>
        </p:txBody>
      </p:sp>
      <p:sp>
        <p:nvSpPr>
          <p:cNvPr id="5" name="Segnaposto piè di pagina 4"/>
          <p:cNvSpPr>
            <a:spLocks noGrp="1"/>
          </p:cNvSpPr>
          <p:nvPr>
            <p:ph type="ftr" sz="quarter" idx="11"/>
          </p:nvPr>
        </p:nvSpPr>
        <p:spPr/>
        <p:txBody>
          <a:bodyPr/>
          <a:lstStyle/>
          <a:p>
            <a:r>
              <a:rPr lang="en-US" smtClean="0"/>
              <a:t>Verso l'economia classica matura</a:t>
            </a:r>
            <a:endParaRPr lang="it-IT" dirty="0"/>
          </a:p>
        </p:txBody>
      </p:sp>
      <p:pic>
        <p:nvPicPr>
          <p:cNvPr id="2050" name="Picture 2" descr="https://upload.wikimedia.org/wikipedia/commons/2/2e/Jean-baptiste_S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7045" y="103216"/>
            <a:ext cx="1743524" cy="1872393"/>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numero diapositiva 5"/>
          <p:cNvSpPr>
            <a:spLocks noGrp="1"/>
          </p:cNvSpPr>
          <p:nvPr>
            <p:ph type="sldNum" sz="quarter" idx="12"/>
          </p:nvPr>
        </p:nvSpPr>
        <p:spPr/>
        <p:txBody>
          <a:bodyPr/>
          <a:lstStyle/>
          <a:p>
            <a:fld id="{65A5D2F2-A109-7144-80E6-3AAACABD5BA2}" type="slidenum">
              <a:rPr lang="it-IT" smtClean="0"/>
              <a:pPr/>
              <a:t>4</a:t>
            </a:fld>
            <a:endParaRPr lang="it-IT" dirty="0"/>
          </a:p>
        </p:txBody>
      </p:sp>
    </p:spTree>
    <p:extLst>
      <p:ext uri="{BB962C8B-B14F-4D97-AF65-F5344CB8AC3E}">
        <p14:creationId xmlns:p14="http://schemas.microsoft.com/office/powerpoint/2010/main" val="415287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812067"/>
            <a:ext cx="8229600" cy="557946"/>
          </a:xfrm>
        </p:spPr>
        <p:txBody>
          <a:bodyPr>
            <a:normAutofit fontScale="90000"/>
          </a:bodyPr>
          <a:lstStyle/>
          <a:p>
            <a:r>
              <a:rPr lang="it-IT" dirty="0" smtClean="0"/>
              <a:t>La legge di </a:t>
            </a:r>
            <a:r>
              <a:rPr lang="it-IT" dirty="0" err="1"/>
              <a:t>S</a:t>
            </a:r>
            <a:r>
              <a:rPr lang="it-IT" dirty="0" err="1" smtClean="0"/>
              <a:t>ay</a:t>
            </a:r>
            <a:endParaRPr lang="it-IT" dirty="0"/>
          </a:p>
        </p:txBody>
      </p:sp>
      <p:sp>
        <p:nvSpPr>
          <p:cNvPr id="3" name="Segnaposto contenuto 2"/>
          <p:cNvSpPr>
            <a:spLocks noGrp="1"/>
          </p:cNvSpPr>
          <p:nvPr>
            <p:ph idx="1"/>
          </p:nvPr>
        </p:nvSpPr>
        <p:spPr>
          <a:xfrm>
            <a:off x="457200" y="1387598"/>
            <a:ext cx="8229600" cy="4525963"/>
          </a:xfrm>
        </p:spPr>
        <p:txBody>
          <a:bodyPr>
            <a:noAutofit/>
          </a:bodyPr>
          <a:lstStyle/>
          <a:p>
            <a:r>
              <a:rPr lang="it-IT" altLang="it-IT" sz="2200" dirty="0"/>
              <a:t>Postulato di non-sazietà: la domanda (volontà di </a:t>
            </a:r>
            <a:r>
              <a:rPr lang="it-IT" altLang="it-IT" sz="2200" dirty="0" smtClean="0"/>
              <a:t>consumo) è </a:t>
            </a:r>
            <a:r>
              <a:rPr lang="it-IT" altLang="it-IT" sz="2200" dirty="0"/>
              <a:t>potenzialmente </a:t>
            </a:r>
            <a:r>
              <a:rPr lang="it-IT" altLang="it-IT" sz="2200" dirty="0" smtClean="0"/>
              <a:t>illimitata. Unico </a:t>
            </a:r>
            <a:r>
              <a:rPr lang="it-IT" altLang="it-IT" sz="2200" dirty="0"/>
              <a:t>vincolo sono le risorse monetarie </a:t>
            </a:r>
            <a:r>
              <a:rPr lang="it-IT" altLang="it-IT" sz="2200" dirty="0" smtClean="0"/>
              <a:t>disponibili per i consumatori</a:t>
            </a:r>
          </a:p>
          <a:p>
            <a:r>
              <a:rPr lang="it-IT" altLang="it-IT" sz="2200" dirty="0"/>
              <a:t>Ma le risorse monetarie si traggono:</a:t>
            </a:r>
          </a:p>
          <a:p>
            <a:pPr lvl="1"/>
            <a:r>
              <a:rPr lang="it-IT" altLang="it-IT" sz="2200" dirty="0"/>
              <a:t>1. dalla vendita di prodotti.</a:t>
            </a:r>
          </a:p>
          <a:p>
            <a:pPr lvl="1"/>
            <a:r>
              <a:rPr lang="it-IT" altLang="it-IT" sz="2200" dirty="0"/>
              <a:t>2. dal reddito percepito per avere contribuito a un’attività </a:t>
            </a:r>
            <a:r>
              <a:rPr lang="it-IT" altLang="it-IT" sz="2200" dirty="0" smtClean="0"/>
              <a:t>produttiva</a:t>
            </a:r>
          </a:p>
          <a:p>
            <a:r>
              <a:rPr lang="it-IT" altLang="it-IT" sz="2200" b="1" dirty="0">
                <a:solidFill>
                  <a:srgbClr val="C00000"/>
                </a:solidFill>
                <a:effectLst>
                  <a:outerShdw blurRad="38100" dist="38100" dir="2700000" algn="tl">
                    <a:srgbClr val="000000">
                      <a:alpha val="43137"/>
                    </a:srgbClr>
                  </a:outerShdw>
                </a:effectLst>
              </a:rPr>
              <a:t>L’offerta crea la propria </a:t>
            </a:r>
            <a:r>
              <a:rPr lang="it-IT" altLang="it-IT" sz="2200" b="1" dirty="0" smtClean="0">
                <a:solidFill>
                  <a:srgbClr val="C00000"/>
                </a:solidFill>
                <a:effectLst>
                  <a:outerShdw blurRad="38100" dist="38100" dir="2700000" algn="tl">
                    <a:srgbClr val="000000">
                      <a:alpha val="43137"/>
                    </a:srgbClr>
                  </a:outerShdw>
                </a:effectLst>
              </a:rPr>
              <a:t>domanda</a:t>
            </a:r>
          </a:p>
          <a:p>
            <a:r>
              <a:rPr lang="it-IT" altLang="it-IT" sz="2200" dirty="0"/>
              <a:t>Non ci possono essere crisi di sovrapproduzione generale.</a:t>
            </a:r>
          </a:p>
          <a:p>
            <a:pPr lvl="1"/>
            <a:r>
              <a:rPr lang="it-IT" altLang="it-IT" sz="2200" dirty="0"/>
              <a:t>Solo crisi settoriali (“ingorghi parziali”) compensate attraverso </a:t>
            </a:r>
          </a:p>
          <a:p>
            <a:pPr lvl="1"/>
            <a:r>
              <a:rPr lang="it-IT" altLang="it-IT" sz="2200" dirty="0"/>
              <a:t>il meccanismo dei </a:t>
            </a:r>
            <a:r>
              <a:rPr lang="it-IT" altLang="it-IT" sz="2200" dirty="0" smtClean="0"/>
              <a:t>prezzi permette di superare le crisi parziali.</a:t>
            </a:r>
            <a:endParaRPr lang="it-IT" altLang="it-IT" sz="2200" dirty="0"/>
          </a:p>
          <a:p>
            <a:pPr marL="0" indent="0">
              <a:buNone/>
            </a:pPr>
            <a:endParaRPr lang="it-IT" altLang="it-IT" sz="2200" dirty="0">
              <a:solidFill>
                <a:srgbClr val="FFFF99"/>
              </a:solidFill>
            </a:endParaRPr>
          </a:p>
          <a:p>
            <a:endParaRPr lang="it-IT" sz="2200" dirty="0"/>
          </a:p>
        </p:txBody>
      </p:sp>
      <p:sp>
        <p:nvSpPr>
          <p:cNvPr id="5" name="Segnaposto piè di pagina 4"/>
          <p:cNvSpPr>
            <a:spLocks noGrp="1"/>
          </p:cNvSpPr>
          <p:nvPr>
            <p:ph type="ftr" sz="quarter" idx="11"/>
          </p:nvPr>
        </p:nvSpPr>
        <p:spPr/>
        <p:txBody>
          <a:bodyPr/>
          <a:lstStyle/>
          <a:p>
            <a:r>
              <a:rPr lang="en-US" smtClean="0"/>
              <a:t>Verso l'economia classica matura</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5</a:t>
            </a:fld>
            <a:endParaRPr lang="it-IT" dirty="0"/>
          </a:p>
        </p:txBody>
      </p:sp>
    </p:spTree>
    <p:extLst>
      <p:ext uri="{BB962C8B-B14F-4D97-AF65-F5344CB8AC3E}">
        <p14:creationId xmlns:p14="http://schemas.microsoft.com/office/powerpoint/2010/main" val="1074417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parole di </a:t>
            </a:r>
            <a:r>
              <a:rPr lang="it-IT" dirty="0" err="1"/>
              <a:t>S</a:t>
            </a:r>
            <a:r>
              <a:rPr lang="it-IT" dirty="0" err="1" smtClean="0"/>
              <a:t>ay</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«Bisogna sottolineare che una qualsiasi merce, non appena vien posta sul mercato, offre uno sbocco, per l’intero ammontare del suo valore, ad altri prodotti.</a:t>
            </a:r>
          </a:p>
          <a:p>
            <a:r>
              <a:rPr lang="it-IT" dirty="0" smtClean="0"/>
              <a:t>In effetti, quando un produttore ha fabbricato un qualsiasi bene, ha un estremo bisogno e desiderio di venderlo, affinché il valore di questo suo prodotto non gli si dissolva tra le mani. Ma egli non ha meno fretta di disfarsi di quel denaro che si procura con la vendita del bene, proprio perché anche il valore di questo denaro non si annulli rimanendo inerte. Ora però non ci si può liberare del proprio denaro, se non domandando di acquistare un qualche prodotto. E’ chiaro, dunque, che la semplice produzione di un bene offre immediatamente uno sbocco ad altri prodotti»</a:t>
            </a:r>
          </a:p>
          <a:p>
            <a:r>
              <a:rPr lang="it-IT" dirty="0" smtClean="0"/>
              <a:t>Dicotomia tra moneta ed economia reale. La moneta serve solo ad acquistare beni e a misurare i prezzi. Non ha senso tesaurizzarla (detenerla come riserva di valore).</a:t>
            </a:r>
            <a:endParaRPr lang="it-IT" dirty="0"/>
          </a:p>
        </p:txBody>
      </p:sp>
      <p:sp>
        <p:nvSpPr>
          <p:cNvPr id="5" name="Segnaposto piè di pagina 4"/>
          <p:cNvSpPr>
            <a:spLocks noGrp="1"/>
          </p:cNvSpPr>
          <p:nvPr>
            <p:ph type="ftr" sz="quarter" idx="11"/>
          </p:nvPr>
        </p:nvSpPr>
        <p:spPr/>
        <p:txBody>
          <a:bodyPr/>
          <a:lstStyle/>
          <a:p>
            <a:r>
              <a:rPr lang="en-US" smtClean="0"/>
              <a:t>Verso l'economia classica matura</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2678059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825655"/>
            <a:ext cx="8229600" cy="557946"/>
          </a:xfrm>
        </p:spPr>
        <p:txBody>
          <a:bodyPr>
            <a:normAutofit fontScale="90000"/>
          </a:bodyPr>
          <a:lstStyle/>
          <a:p>
            <a:r>
              <a:rPr lang="it-IT" dirty="0" smtClean="0"/>
              <a:t>La «fortuna» della legge di </a:t>
            </a:r>
            <a:r>
              <a:rPr lang="it-IT" dirty="0" err="1"/>
              <a:t>S</a:t>
            </a:r>
            <a:r>
              <a:rPr lang="it-IT" dirty="0" err="1" smtClean="0"/>
              <a:t>ay</a:t>
            </a:r>
            <a:endParaRPr lang="it-IT" dirty="0"/>
          </a:p>
        </p:txBody>
      </p:sp>
      <p:sp>
        <p:nvSpPr>
          <p:cNvPr id="3" name="Segnaposto contenuto 2"/>
          <p:cNvSpPr>
            <a:spLocks noGrp="1"/>
          </p:cNvSpPr>
          <p:nvPr>
            <p:ph idx="1"/>
          </p:nvPr>
        </p:nvSpPr>
        <p:spPr>
          <a:xfrm>
            <a:off x="457200" y="1401186"/>
            <a:ext cx="8229600" cy="4525963"/>
          </a:xfrm>
        </p:spPr>
        <p:txBody>
          <a:bodyPr>
            <a:noAutofit/>
          </a:bodyPr>
          <a:lstStyle/>
          <a:p>
            <a:r>
              <a:rPr lang="it-IT" sz="2200" dirty="0" smtClean="0"/>
              <a:t>Fino a Keynes la maggior parte degli economisti accetta la legge.</a:t>
            </a:r>
          </a:p>
          <a:p>
            <a:pPr lvl="1"/>
            <a:r>
              <a:rPr lang="it-IT" altLang="it-IT" sz="2200" i="1" dirty="0" err="1"/>
              <a:t>Y</a:t>
            </a:r>
            <a:r>
              <a:rPr lang="it-IT" altLang="it-IT" sz="2200" i="1" baseline="-25000" dirty="0" err="1"/>
              <a:t>s</a:t>
            </a:r>
            <a:r>
              <a:rPr lang="it-IT" altLang="it-IT" sz="2200" i="1" dirty="0"/>
              <a:t> = C + S</a:t>
            </a:r>
          </a:p>
          <a:p>
            <a:pPr lvl="1"/>
            <a:r>
              <a:rPr lang="it-IT" altLang="it-IT" sz="2200" i="1" dirty="0" err="1"/>
              <a:t>Y</a:t>
            </a:r>
            <a:r>
              <a:rPr lang="it-IT" altLang="it-IT" sz="2200" i="1" baseline="-25000" dirty="0" err="1"/>
              <a:t>d</a:t>
            </a:r>
            <a:r>
              <a:rPr lang="it-IT" altLang="it-IT" sz="2200" i="1" dirty="0"/>
              <a:t> = C + I</a:t>
            </a:r>
          </a:p>
          <a:p>
            <a:pPr lvl="1"/>
            <a:r>
              <a:rPr lang="it-IT" altLang="it-IT" sz="2200" i="1" dirty="0" err="1"/>
              <a:t>Y</a:t>
            </a:r>
            <a:r>
              <a:rPr lang="it-IT" altLang="it-IT" sz="2200" i="1" baseline="-25000" dirty="0" err="1"/>
              <a:t>d</a:t>
            </a:r>
            <a:r>
              <a:rPr lang="it-IT" altLang="it-IT" sz="2200" i="1" dirty="0"/>
              <a:t> = </a:t>
            </a:r>
            <a:r>
              <a:rPr lang="it-IT" altLang="it-IT" sz="2200" i="1" dirty="0" err="1" smtClean="0"/>
              <a:t>Y</a:t>
            </a:r>
            <a:r>
              <a:rPr lang="it-IT" altLang="it-IT" sz="2200" i="1" baseline="-25000" dirty="0" err="1" smtClean="0"/>
              <a:t>s</a:t>
            </a:r>
            <a:endParaRPr lang="it-IT" altLang="it-IT" sz="2200" i="1" dirty="0"/>
          </a:p>
          <a:p>
            <a:r>
              <a:rPr lang="it-IT" altLang="it-IT" sz="2200" dirty="0"/>
              <a:t>Da cui</a:t>
            </a:r>
            <a:r>
              <a:rPr lang="it-IT" altLang="it-IT" sz="2200" dirty="0" smtClean="0"/>
              <a:t>:</a:t>
            </a:r>
            <a:endParaRPr lang="it-IT" altLang="it-IT" sz="2200" dirty="0"/>
          </a:p>
          <a:p>
            <a:pPr lvl="1"/>
            <a:r>
              <a:rPr lang="it-IT" altLang="it-IT" sz="2200" i="1" dirty="0"/>
              <a:t>S = </a:t>
            </a:r>
            <a:r>
              <a:rPr lang="it-IT" altLang="it-IT" sz="2200" i="1" dirty="0" smtClean="0"/>
              <a:t>I</a:t>
            </a:r>
          </a:p>
          <a:p>
            <a:r>
              <a:rPr lang="it-IT" altLang="it-IT" sz="2200" dirty="0" smtClean="0"/>
              <a:t>Per i contemporanei di </a:t>
            </a:r>
            <a:r>
              <a:rPr lang="it-IT" altLang="it-IT" sz="2200" dirty="0" err="1" smtClean="0"/>
              <a:t>Say</a:t>
            </a:r>
            <a:r>
              <a:rPr lang="it-IT" altLang="it-IT" sz="2200" dirty="0" smtClean="0"/>
              <a:t>: identità (</a:t>
            </a:r>
            <a:r>
              <a:rPr lang="it-IT" altLang="it-IT" sz="2200" i="1" dirty="0" smtClean="0"/>
              <a:t>S</a:t>
            </a:r>
            <a:r>
              <a:rPr lang="it-IT" altLang="it-IT" sz="2200" i="1" dirty="0" smtClean="0">
                <a:sym typeface="Symbol" panose="05050102010706020507" pitchFamily="18" charset="2"/>
              </a:rPr>
              <a:t>I</a:t>
            </a:r>
            <a:r>
              <a:rPr lang="it-IT" altLang="it-IT" sz="2200" dirty="0" smtClean="0">
                <a:sym typeface="Symbol" panose="05050102010706020507" pitchFamily="18" charset="2"/>
              </a:rPr>
              <a:t>). I risparmiatori sono coloro che investono (i capitalisti)</a:t>
            </a:r>
          </a:p>
          <a:p>
            <a:r>
              <a:rPr lang="it-IT" altLang="it-IT" sz="2200" dirty="0" smtClean="0">
                <a:sym typeface="Symbol" panose="05050102010706020507" pitchFamily="18" charset="2"/>
              </a:rPr>
              <a:t>Successivamente: chi risparmia e chi investe non sono le stesse persone (capitalisti differenti dagli imprenditori): l’equilibrio tra </a:t>
            </a:r>
            <a:r>
              <a:rPr lang="it-IT" altLang="it-IT" sz="2200" i="1" dirty="0" smtClean="0">
                <a:sym typeface="Symbol" panose="05050102010706020507" pitchFamily="18" charset="2"/>
              </a:rPr>
              <a:t>I</a:t>
            </a:r>
            <a:r>
              <a:rPr lang="it-IT" altLang="it-IT" sz="2200" dirty="0" smtClean="0">
                <a:sym typeface="Symbol" panose="05050102010706020507" pitchFamily="18" charset="2"/>
              </a:rPr>
              <a:t> e </a:t>
            </a:r>
            <a:r>
              <a:rPr lang="it-IT" altLang="it-IT" sz="2200" i="1" dirty="0" smtClean="0">
                <a:sym typeface="Symbol" panose="05050102010706020507" pitchFamily="18" charset="2"/>
              </a:rPr>
              <a:t>S</a:t>
            </a:r>
            <a:r>
              <a:rPr lang="it-IT" altLang="it-IT" sz="2200" dirty="0" smtClean="0">
                <a:sym typeface="Symbol" panose="05050102010706020507" pitchFamily="18" charset="2"/>
              </a:rPr>
              <a:t> si raggiunge nel mercato dei capitali attraverso i movimenti del tasso di interesse.</a:t>
            </a:r>
            <a:endParaRPr lang="it-IT" altLang="it-IT" sz="2200" dirty="0"/>
          </a:p>
          <a:p>
            <a:endParaRPr lang="it-IT" sz="2200" dirty="0"/>
          </a:p>
        </p:txBody>
      </p:sp>
      <p:sp>
        <p:nvSpPr>
          <p:cNvPr id="5" name="Segnaposto piè di pagina 4"/>
          <p:cNvSpPr>
            <a:spLocks noGrp="1"/>
          </p:cNvSpPr>
          <p:nvPr>
            <p:ph type="ftr" sz="quarter" idx="11"/>
          </p:nvPr>
        </p:nvSpPr>
        <p:spPr/>
        <p:txBody>
          <a:bodyPr/>
          <a:lstStyle/>
          <a:p>
            <a:r>
              <a:rPr lang="en-US" smtClean="0"/>
              <a:t>Verso l'economia classica matura</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2162300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Thomas Robert Malthus</a:t>
            </a:r>
            <a:endParaRPr lang="it-IT" dirty="0"/>
          </a:p>
        </p:txBody>
      </p:sp>
      <p:sp>
        <p:nvSpPr>
          <p:cNvPr id="3" name="Segnaposto contenuto 2"/>
          <p:cNvSpPr>
            <a:spLocks noGrp="1"/>
          </p:cNvSpPr>
          <p:nvPr>
            <p:ph idx="1"/>
          </p:nvPr>
        </p:nvSpPr>
        <p:spPr/>
        <p:txBody>
          <a:bodyPr>
            <a:normAutofit fontScale="92500" lnSpcReduction="10000"/>
          </a:bodyPr>
          <a:lstStyle/>
          <a:p>
            <a:r>
              <a:rPr lang="it-IT" dirty="0" smtClean="0"/>
              <a:t>Economista e pastore inglese (1766-1834)</a:t>
            </a:r>
          </a:p>
          <a:p>
            <a:pPr>
              <a:buFontTx/>
              <a:buChar char="•"/>
            </a:pPr>
            <a:r>
              <a:rPr lang="it-IT" altLang="it-IT" dirty="0"/>
              <a:t>Famiglia colta e benestante. Il padre, Daniel, era un </a:t>
            </a:r>
            <a:r>
              <a:rPr lang="it-IT" altLang="it-IT" dirty="0" smtClean="0"/>
              <a:t>ammiratore degli </a:t>
            </a:r>
            <a:r>
              <a:rPr lang="it-IT" altLang="it-IT" dirty="0"/>
              <a:t>illuministi</a:t>
            </a:r>
            <a:r>
              <a:rPr lang="it-IT" altLang="it-IT" dirty="0" smtClean="0"/>
              <a:t>.</a:t>
            </a:r>
          </a:p>
          <a:p>
            <a:pPr>
              <a:buFontTx/>
              <a:buChar char="•"/>
            </a:pPr>
            <a:r>
              <a:rPr lang="it-IT" altLang="it-IT" dirty="0" smtClean="0"/>
              <a:t>Malthus reagisce all’illuminismo</a:t>
            </a:r>
            <a:endParaRPr lang="it-IT" altLang="it-IT" dirty="0"/>
          </a:p>
          <a:p>
            <a:pPr>
              <a:buFontTx/>
              <a:buChar char="•"/>
            </a:pPr>
            <a:r>
              <a:rPr lang="it-IT" altLang="it-IT" dirty="0"/>
              <a:t>Studia a Cambridge.</a:t>
            </a:r>
          </a:p>
          <a:p>
            <a:pPr>
              <a:buFontTx/>
              <a:buChar char="•"/>
            </a:pPr>
            <a:r>
              <a:rPr lang="it-IT" altLang="it-IT" dirty="0"/>
              <a:t>1788. Diventa pastore anglicano</a:t>
            </a:r>
          </a:p>
          <a:p>
            <a:pPr>
              <a:buFontTx/>
              <a:buChar char="•"/>
            </a:pPr>
            <a:r>
              <a:rPr lang="it-IT" altLang="it-IT" dirty="0"/>
              <a:t>1805. E’ il primo “cattedratico” di economia politica in Inghilterra </a:t>
            </a:r>
            <a:r>
              <a:rPr lang="it-IT" altLang="it-IT" dirty="0" smtClean="0"/>
              <a:t>presso l’East </a:t>
            </a:r>
            <a:r>
              <a:rPr lang="it-IT" altLang="it-IT" dirty="0"/>
              <a:t>India </a:t>
            </a:r>
            <a:r>
              <a:rPr lang="it-IT" altLang="it-IT" dirty="0" smtClean="0"/>
              <a:t>College.</a:t>
            </a:r>
            <a:endParaRPr lang="it-IT" altLang="it-IT" dirty="0"/>
          </a:p>
          <a:p>
            <a:endParaRPr lang="it-IT" dirty="0" smtClean="0"/>
          </a:p>
          <a:p>
            <a:endParaRPr lang="it-IT" dirty="0"/>
          </a:p>
        </p:txBody>
      </p:sp>
      <p:sp>
        <p:nvSpPr>
          <p:cNvPr id="5" name="Segnaposto piè di pagina 4"/>
          <p:cNvSpPr>
            <a:spLocks noGrp="1"/>
          </p:cNvSpPr>
          <p:nvPr>
            <p:ph type="ftr" sz="quarter" idx="11"/>
          </p:nvPr>
        </p:nvSpPr>
        <p:spPr/>
        <p:txBody>
          <a:bodyPr/>
          <a:lstStyle/>
          <a:p>
            <a:r>
              <a:rPr lang="en-US" smtClean="0"/>
              <a:t>Verso l'economia classica matura</a:t>
            </a:r>
            <a:endParaRPr lang="it-IT" dirty="0"/>
          </a:p>
        </p:txBody>
      </p:sp>
      <p:graphicFrame>
        <p:nvGraphicFramePr>
          <p:cNvPr id="6" name="Object 3"/>
          <p:cNvGraphicFramePr>
            <a:graphicFrameLocks noChangeAspect="1"/>
          </p:cNvGraphicFramePr>
          <p:nvPr>
            <p:extLst>
              <p:ext uri="{D42A27DB-BD31-4B8C-83A1-F6EECF244321}">
                <p14:modId xmlns:p14="http://schemas.microsoft.com/office/powerpoint/2010/main" val="1578628376"/>
              </p:ext>
            </p:extLst>
          </p:nvPr>
        </p:nvGraphicFramePr>
        <p:xfrm>
          <a:off x="7649496" y="145472"/>
          <a:ext cx="1328549" cy="1510127"/>
        </p:xfrm>
        <a:graphic>
          <a:graphicData uri="http://schemas.openxmlformats.org/presentationml/2006/ole">
            <mc:AlternateContent xmlns:mc="http://schemas.openxmlformats.org/markup-compatibility/2006">
              <mc:Choice xmlns:v="urn:schemas-microsoft-com:vml" Requires="v">
                <p:oleObj spid="_x0000_s1036" r:id="rId4" imgW="1286640" imgH="1400040" progId="">
                  <p:embed/>
                </p:oleObj>
              </mc:Choice>
              <mc:Fallback>
                <p:oleObj r:id="rId4" imgW="1286640" imgH="1400040" progId="">
                  <p:embed/>
                  <p:pic>
                    <p:nvPicPr>
                      <p:cNvPr id="2051"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49496" y="145472"/>
                        <a:ext cx="1328549" cy="1510127"/>
                      </a:xfrm>
                      <a:prstGeom prst="rect">
                        <a:avLst/>
                      </a:prstGeom>
                      <a:noFill/>
                      <a:ln>
                        <a:noFill/>
                      </a:ln>
                      <a:effectLst/>
                    </p:spPr>
                  </p:pic>
                </p:oleObj>
              </mc:Fallback>
            </mc:AlternateContent>
          </a:graphicData>
        </a:graphic>
      </p:graphicFrame>
      <p:sp>
        <p:nvSpPr>
          <p:cNvPr id="7" name="Segnaposto numero diapositiva 6"/>
          <p:cNvSpPr>
            <a:spLocks noGrp="1"/>
          </p:cNvSpPr>
          <p:nvPr>
            <p:ph type="sldNum" sz="quarter" idx="12"/>
          </p:nvPr>
        </p:nvSpPr>
        <p:spPr/>
        <p:txBody>
          <a:bodyPr/>
          <a:lstStyle/>
          <a:p>
            <a:fld id="{65A5D2F2-A109-7144-80E6-3AAACABD5BA2}" type="slidenum">
              <a:rPr lang="it-IT" smtClean="0"/>
              <a:pPr/>
              <a:t>8</a:t>
            </a:fld>
            <a:endParaRPr lang="it-IT" dirty="0"/>
          </a:p>
        </p:txBody>
      </p:sp>
    </p:spTree>
    <p:extLst>
      <p:ext uri="{BB962C8B-B14F-4D97-AF65-F5344CB8AC3E}">
        <p14:creationId xmlns:p14="http://schemas.microsoft.com/office/powerpoint/2010/main" val="139022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FOT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opere i contributi di </a:t>
            </a:r>
            <a:r>
              <a:rPr lang="it-IT" dirty="0"/>
              <a:t>M</a:t>
            </a:r>
            <a:r>
              <a:rPr lang="it-IT" dirty="0" smtClean="0"/>
              <a:t>althus</a:t>
            </a:r>
            <a:endParaRPr lang="it-IT" dirty="0"/>
          </a:p>
        </p:txBody>
      </p:sp>
      <p:sp>
        <p:nvSpPr>
          <p:cNvPr id="3" name="Segnaposto contenuto 2"/>
          <p:cNvSpPr>
            <a:spLocks noGrp="1"/>
          </p:cNvSpPr>
          <p:nvPr>
            <p:ph idx="1"/>
          </p:nvPr>
        </p:nvSpPr>
        <p:spPr/>
        <p:txBody>
          <a:bodyPr>
            <a:normAutofit fontScale="55000" lnSpcReduction="20000"/>
          </a:bodyPr>
          <a:lstStyle/>
          <a:p>
            <a:r>
              <a:rPr lang="it-IT" altLang="it-IT" dirty="0"/>
              <a:t>Opere:</a:t>
            </a:r>
          </a:p>
          <a:p>
            <a:pPr lvl="1">
              <a:lnSpc>
                <a:spcPct val="70000"/>
              </a:lnSpc>
            </a:pPr>
            <a:endParaRPr lang="it-IT" altLang="it-IT" dirty="0"/>
          </a:p>
          <a:p>
            <a:pPr>
              <a:buFont typeface="Wingdings" panose="05000000000000000000" pitchFamily="2" charset="2"/>
              <a:buChar char="Ø"/>
            </a:pPr>
            <a:r>
              <a:rPr lang="it-IT" altLang="it-IT" i="1" dirty="0"/>
              <a:t>An </a:t>
            </a:r>
            <a:r>
              <a:rPr lang="it-IT" altLang="it-IT" i="1" dirty="0" err="1"/>
              <a:t>Essay</a:t>
            </a:r>
            <a:r>
              <a:rPr lang="it-IT" altLang="it-IT" i="1" dirty="0"/>
              <a:t> on the </a:t>
            </a:r>
            <a:r>
              <a:rPr lang="it-IT" altLang="it-IT" i="1" dirty="0" err="1"/>
              <a:t>Principle</a:t>
            </a:r>
            <a:r>
              <a:rPr lang="it-IT" altLang="it-IT" i="1" dirty="0"/>
              <a:t> of </a:t>
            </a:r>
            <a:r>
              <a:rPr lang="it-IT" altLang="it-IT" i="1" dirty="0" err="1"/>
              <a:t>Population</a:t>
            </a:r>
            <a:r>
              <a:rPr lang="it-IT" altLang="it-IT" i="1" dirty="0"/>
              <a:t> </a:t>
            </a:r>
          </a:p>
          <a:p>
            <a:pPr lvl="1">
              <a:buFont typeface="Wingdings" panose="05000000000000000000" pitchFamily="2" charset="2"/>
              <a:buNone/>
            </a:pPr>
            <a:r>
              <a:rPr lang="it-IT" altLang="it-IT" dirty="0"/>
              <a:t>[</a:t>
            </a:r>
            <a:r>
              <a:rPr lang="it-IT" altLang="it-IT" i="1" dirty="0"/>
              <a:t>Saggio sul principio della popolazione</a:t>
            </a:r>
            <a:r>
              <a:rPr lang="it-IT" altLang="it-IT" dirty="0"/>
              <a:t>], 1798. </a:t>
            </a:r>
          </a:p>
          <a:p>
            <a:pPr lvl="1">
              <a:buFont typeface="Wingdings" panose="05000000000000000000" pitchFamily="2" charset="2"/>
              <a:buNone/>
            </a:pPr>
            <a:r>
              <a:rPr lang="it-IT" altLang="it-IT" dirty="0"/>
              <a:t>Seconda edizione rimaneggiata: 1803.</a:t>
            </a:r>
          </a:p>
          <a:p>
            <a:pPr lvl="1">
              <a:lnSpc>
                <a:spcPct val="70000"/>
              </a:lnSpc>
            </a:pPr>
            <a:endParaRPr lang="it-IT" altLang="it-IT" dirty="0"/>
          </a:p>
          <a:p>
            <a:pPr>
              <a:buFont typeface="Wingdings" panose="05000000000000000000" pitchFamily="2" charset="2"/>
              <a:buChar char="Ø"/>
            </a:pPr>
            <a:r>
              <a:rPr lang="it-IT" altLang="it-IT" i="1" dirty="0"/>
              <a:t>An </a:t>
            </a:r>
            <a:r>
              <a:rPr lang="it-IT" altLang="it-IT" i="1" dirty="0" err="1"/>
              <a:t>Enquiry</a:t>
            </a:r>
            <a:r>
              <a:rPr lang="it-IT" altLang="it-IT" i="1" dirty="0"/>
              <a:t> </a:t>
            </a:r>
            <a:r>
              <a:rPr lang="it-IT" altLang="it-IT" i="1" dirty="0" err="1"/>
              <a:t>into</a:t>
            </a:r>
            <a:r>
              <a:rPr lang="it-IT" altLang="it-IT" i="1" dirty="0"/>
              <a:t> the Nature and Progress of </a:t>
            </a:r>
            <a:r>
              <a:rPr lang="it-IT" altLang="it-IT" i="1" dirty="0" err="1"/>
              <a:t>Rent</a:t>
            </a:r>
            <a:r>
              <a:rPr lang="it-IT" altLang="it-IT" dirty="0"/>
              <a:t> </a:t>
            </a:r>
          </a:p>
          <a:p>
            <a:pPr lvl="1">
              <a:buFont typeface="Wingdings" panose="05000000000000000000" pitchFamily="2" charset="2"/>
              <a:buNone/>
            </a:pPr>
            <a:r>
              <a:rPr lang="it-IT" altLang="it-IT" dirty="0"/>
              <a:t>[</a:t>
            </a:r>
            <a:r>
              <a:rPr lang="it-IT" altLang="it-IT" i="1" dirty="0"/>
              <a:t>Indagine sulla natura e l’andamento </a:t>
            </a:r>
          </a:p>
          <a:p>
            <a:pPr lvl="1">
              <a:buFont typeface="Wingdings" panose="05000000000000000000" pitchFamily="2" charset="2"/>
              <a:buNone/>
            </a:pPr>
            <a:r>
              <a:rPr lang="it-IT" altLang="it-IT" i="1" dirty="0"/>
              <a:t>della rendita</a:t>
            </a:r>
            <a:r>
              <a:rPr lang="it-IT" altLang="it-IT" dirty="0"/>
              <a:t>], 1815.</a:t>
            </a:r>
          </a:p>
          <a:p>
            <a:pPr lvl="1">
              <a:lnSpc>
                <a:spcPct val="70000"/>
              </a:lnSpc>
            </a:pPr>
            <a:endParaRPr lang="it-IT" altLang="it-IT" dirty="0"/>
          </a:p>
          <a:p>
            <a:pPr>
              <a:buFont typeface="Wingdings" panose="05000000000000000000" pitchFamily="2" charset="2"/>
              <a:buChar char="Ø"/>
            </a:pPr>
            <a:r>
              <a:rPr lang="it-IT" altLang="it-IT" i="1" dirty="0" err="1"/>
              <a:t>Principles</a:t>
            </a:r>
            <a:r>
              <a:rPr lang="it-IT" altLang="it-IT" i="1" dirty="0"/>
              <a:t> of </a:t>
            </a:r>
            <a:r>
              <a:rPr lang="it-IT" altLang="it-IT" i="1" dirty="0" err="1"/>
              <a:t>Political</a:t>
            </a:r>
            <a:r>
              <a:rPr lang="it-IT" altLang="it-IT" i="1" dirty="0"/>
              <a:t> Economy </a:t>
            </a:r>
          </a:p>
          <a:p>
            <a:pPr lvl="1"/>
            <a:r>
              <a:rPr lang="it-IT" altLang="it-IT" dirty="0"/>
              <a:t>[</a:t>
            </a:r>
            <a:r>
              <a:rPr lang="it-IT" altLang="it-IT" i="1" dirty="0"/>
              <a:t>Principi di economia politica</a:t>
            </a:r>
            <a:r>
              <a:rPr lang="it-IT" altLang="it-IT" dirty="0"/>
              <a:t>], 1820 </a:t>
            </a:r>
          </a:p>
          <a:p>
            <a:pPr lvl="1"/>
            <a:r>
              <a:rPr lang="it-IT" altLang="it-IT" dirty="0"/>
              <a:t>(seconda edizione, 1836</a:t>
            </a:r>
            <a:r>
              <a:rPr lang="it-IT" altLang="it-IT" dirty="0" smtClean="0"/>
              <a:t>).</a:t>
            </a:r>
          </a:p>
          <a:p>
            <a:r>
              <a:rPr lang="it-IT" dirty="0" smtClean="0"/>
              <a:t>Interessi di Malthus:</a:t>
            </a:r>
          </a:p>
          <a:p>
            <a:r>
              <a:rPr lang="it-IT" dirty="0" smtClean="0"/>
              <a:t>Legge della popolazione</a:t>
            </a:r>
          </a:p>
          <a:p>
            <a:r>
              <a:rPr lang="it-IT" dirty="0" smtClean="0"/>
              <a:t>La rendita differenziale</a:t>
            </a:r>
          </a:p>
          <a:p>
            <a:r>
              <a:rPr lang="it-IT" dirty="0" smtClean="0"/>
              <a:t>La domanda effettiva</a:t>
            </a:r>
            <a:endParaRPr lang="it-IT" dirty="0"/>
          </a:p>
        </p:txBody>
      </p:sp>
      <p:sp>
        <p:nvSpPr>
          <p:cNvPr id="5" name="Segnaposto piè di pagina 4"/>
          <p:cNvSpPr>
            <a:spLocks noGrp="1"/>
          </p:cNvSpPr>
          <p:nvPr>
            <p:ph type="ftr" sz="quarter" idx="11"/>
          </p:nvPr>
        </p:nvSpPr>
        <p:spPr/>
        <p:txBody>
          <a:bodyPr/>
          <a:lstStyle/>
          <a:p>
            <a:r>
              <a:rPr lang="en-US" smtClean="0"/>
              <a:t>Verso l'economia classica matura</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9</a:t>
            </a:fld>
            <a:endParaRPr lang="it-IT" dirty="0"/>
          </a:p>
        </p:txBody>
      </p:sp>
    </p:spTree>
    <p:extLst>
      <p:ext uri="{BB962C8B-B14F-4D97-AF65-F5344CB8AC3E}">
        <p14:creationId xmlns:p14="http://schemas.microsoft.com/office/powerpoint/2010/main" val="1857996682"/>
      </p:ext>
    </p:extLst>
  </p:cSld>
  <p:clrMapOvr>
    <a:masterClrMapping/>
  </p:clrMapOvr>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223</TotalTime>
  <Words>1682</Words>
  <Application>Microsoft Office PowerPoint</Application>
  <PresentationFormat>Presentazione su schermo (4:3)</PresentationFormat>
  <Paragraphs>175</Paragraphs>
  <Slides>17</Slides>
  <Notes>0</Notes>
  <HiddenSlides>0</HiddenSlides>
  <MMClips>0</MMClips>
  <ScaleCrop>false</ScaleCrop>
  <HeadingPairs>
    <vt:vector size="8" baseType="variant">
      <vt:variant>
        <vt:lpstr>Caratteri utilizzati</vt:lpstr>
      </vt:variant>
      <vt:variant>
        <vt:i4>6</vt:i4>
      </vt:variant>
      <vt:variant>
        <vt:lpstr>Tema</vt:lpstr>
      </vt:variant>
      <vt:variant>
        <vt:i4>1</vt:i4>
      </vt:variant>
      <vt:variant>
        <vt:lpstr>Server OLE incorporati</vt:lpstr>
      </vt:variant>
      <vt:variant>
        <vt:i4>0</vt:i4>
      </vt:variant>
      <vt:variant>
        <vt:lpstr>Titoli diapositive</vt:lpstr>
      </vt:variant>
      <vt:variant>
        <vt:i4>17</vt:i4>
      </vt:variant>
    </vt:vector>
  </HeadingPairs>
  <TitlesOfParts>
    <vt:vector size="24" baseType="lpstr">
      <vt:lpstr>Arial</vt:lpstr>
      <vt:lpstr>Arial Italic</vt:lpstr>
      <vt:lpstr>Calibri</vt:lpstr>
      <vt:lpstr>Symbol</vt:lpstr>
      <vt:lpstr>Times New Roman</vt:lpstr>
      <vt:lpstr>Wingdings</vt:lpstr>
      <vt:lpstr>Slide_DirezioneAmministrativa_UNIMC</vt:lpstr>
      <vt:lpstr>Bentham, Say e Malthus</vt:lpstr>
      <vt:lpstr>L’epoca storica</vt:lpstr>
      <vt:lpstr>Jeremy Bentham</vt:lpstr>
      <vt:lpstr>Jan Baptiste Say</vt:lpstr>
      <vt:lpstr>La legge di Say</vt:lpstr>
      <vt:lpstr>Le parole di Say</vt:lpstr>
      <vt:lpstr>La «fortuna» della legge di Say</vt:lpstr>
      <vt:lpstr>Thomas Robert Malthus</vt:lpstr>
      <vt:lpstr>Le opere i contributi di Malthus</vt:lpstr>
      <vt:lpstr>La teoria della popolazione</vt:lpstr>
      <vt:lpstr>Il principio della popolazione</vt:lpstr>
      <vt:lpstr>I freni</vt:lpstr>
      <vt:lpstr>La «fortuna» e i limiti del principio malthusiano</vt:lpstr>
      <vt:lpstr>Corn Laws e rendite</vt:lpstr>
      <vt:lpstr>La teoria della rendita differenziale</vt:lpstr>
      <vt:lpstr>Il principio della domanda effettiva</vt:lpstr>
      <vt:lpstr>Il ruolo dei percettori di rendita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chiara</dc:creator>
  <cp:lastModifiedBy>Stefano Perri</cp:lastModifiedBy>
  <cp:revision>32</cp:revision>
  <cp:lastPrinted>2020-10-22T13:53:10Z</cp:lastPrinted>
  <dcterms:created xsi:type="dcterms:W3CDTF">2013-03-13T12:10:39Z</dcterms:created>
  <dcterms:modified xsi:type="dcterms:W3CDTF">2020-10-22T13:54:31Z</dcterms:modified>
</cp:coreProperties>
</file>